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7" r:id="rId11"/>
    <p:sldId id="269" r:id="rId12"/>
    <p:sldId id="270" r:id="rId13"/>
    <p:sldId id="271" r:id="rId14"/>
    <p:sldId id="272" r:id="rId15"/>
    <p:sldId id="292" r:id="rId16"/>
    <p:sldId id="275"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Lst>
  <p:sldSz cx="9144000" cy="6858000" type="screen4x3"/>
  <p:notesSz cx="6858000" cy="9144000"/>
  <p:defaultTextStyle>
    <a:defPPr lvl="0">
      <a:defRPr lang="en-US"/>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86423D1B-F385-4459-A46C-25D9E049CE90}" type="datetimeFigureOut">
              <a:rPr lang="en-US" smtClean="0"/>
              <a:pPr/>
              <a:t>3/26/2020</a:t>
            </a:fld>
            <a:endParaRPr lang="en-US"/>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C7359C73-D5CC-4611-A8BE-2370EC4FA4DE}" type="slidenum">
              <a:rPr lang="en-US" smtClean="0"/>
              <a:pPr/>
              <a:t>‹#›</a:t>
            </a:fld>
            <a:endParaRPr lang="en-US"/>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xmlns="" val="2027151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23D1B-F385-4459-A46C-25D9E049CE90}"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2068168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23D1B-F385-4459-A46C-25D9E049CE90}"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65726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23D1B-F385-4459-A46C-25D9E049CE90}"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3958944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86423D1B-F385-4459-A46C-25D9E049CE90}" type="datetimeFigureOut">
              <a:rPr lang="en-US" smtClean="0"/>
              <a:pPr/>
              <a:t>3/26/2020</a:t>
            </a:fld>
            <a:endParaRPr lang="en-US"/>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C7359C73-D5CC-4611-A8BE-2370EC4FA4DE}" type="slidenum">
              <a:rPr lang="en-US" smtClean="0"/>
              <a:pPr/>
              <a:t>‹#›</a:t>
            </a:fld>
            <a:endParaRPr lang="en-US"/>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xmlns="" val="55630064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6423D1B-F385-4459-A46C-25D9E049CE90}"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257029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6423D1B-F385-4459-A46C-25D9E049CE90}" type="datetimeFigureOut">
              <a:rPr lang="en-US" smtClean="0"/>
              <a:pPr/>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2324606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6423D1B-F385-4459-A46C-25D9E049CE90}" type="datetimeFigureOut">
              <a:rPr lang="en-US" smtClean="0"/>
              <a:pPr/>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3315803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3D1B-F385-4459-A46C-25D9E049CE90}" type="datetimeFigureOut">
              <a:rPr lang="en-US" smtClean="0"/>
              <a:pPr/>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359C73-D5CC-4611-A8BE-2370EC4FA4DE}" type="slidenum">
              <a:rPr lang="en-US" smtClean="0"/>
              <a:pPr/>
              <a:t>‹#›</a:t>
            </a:fld>
            <a:endParaRPr lang="en-US"/>
          </a:p>
        </p:txBody>
      </p:sp>
    </p:spTree>
    <p:extLst>
      <p:ext uri="{BB962C8B-B14F-4D97-AF65-F5344CB8AC3E}">
        <p14:creationId xmlns:p14="http://schemas.microsoft.com/office/powerpoint/2010/main" xmlns="" val="1341865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86423D1B-F385-4459-A46C-25D9E049CE90}" type="datetimeFigureOut">
              <a:rPr lang="en-US" smtClean="0"/>
              <a:pPr/>
              <a:t>3/26/2020</a:t>
            </a:fld>
            <a:endParaRPr lang="en-US"/>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C7359C73-D5CC-4611-A8BE-2370EC4FA4DE}" type="slidenum">
              <a:rPr lang="en-US" smtClean="0"/>
              <a:pPr/>
              <a:t>‹#›</a:t>
            </a:fld>
            <a:endParaRPr 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251704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86423D1B-F385-4459-A46C-25D9E049CE90}" type="datetimeFigureOut">
              <a:rPr lang="en-US" smtClean="0"/>
              <a:pPr/>
              <a:t>3/26/2020</a:t>
            </a:fld>
            <a:endParaRPr lang="en-US"/>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C7359C73-D5CC-4611-A8BE-2370EC4FA4DE}" type="slidenum">
              <a:rPr lang="en-US" smtClean="0"/>
              <a:pPr/>
              <a:t>‹#›</a:t>
            </a:fld>
            <a:endParaRPr 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2633700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86423D1B-F385-4459-A46C-25D9E049CE90}" type="datetimeFigureOut">
              <a:rPr lang="en-US" smtClean="0"/>
              <a:pPr/>
              <a:t>3/26/2020</a:t>
            </a:fld>
            <a:endParaRPr lang="en-US"/>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C7359C73-D5CC-4611-A8BE-2370EC4FA4DE}" type="slidenum">
              <a:rPr lang="en-US" smtClean="0"/>
              <a:pPr/>
              <a:t>‹#›</a:t>
            </a:fld>
            <a:endParaRPr lang="en-US"/>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380688487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pos="6912">
          <p15:clr>
            <a:srgbClr val="F26B43"/>
          </p15:clr>
        </p15:guide>
        <p15:guide id="4294967295" pos="936">
          <p15:clr>
            <a:srgbClr val="F26B43"/>
          </p15:clr>
        </p15:guide>
        <p15:guide id="4294967295" pos="864">
          <p15:clr>
            <a:srgbClr val="F26B43"/>
          </p15:clr>
        </p15:guide>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5184">
          <p15:clr>
            <a:srgbClr val="F26B43"/>
          </p15:clr>
        </p15:guide>
        <p15:guide id="4294967295" pos="702">
          <p15:clr>
            <a:srgbClr val="F26B43"/>
          </p15:clr>
        </p15:guide>
        <p15:guide id="4294967295"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medlineplus.gov/ency/article/000709.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394" y="-1143000"/>
            <a:ext cx="7543800" cy="3566160"/>
          </a:xfrm>
        </p:spPr>
        <p:txBody>
          <a:bodyPr/>
          <a:lstStyle/>
          <a:p>
            <a:r>
              <a:rPr lang="en-US" b="1" dirty="0" smtClean="0">
                <a:solidFill>
                  <a:schemeClr val="accent4">
                    <a:lumMod val="75000"/>
                  </a:schemeClr>
                </a:solidFill>
                <a:latin typeface="Arial" panose="020B0604020202020204" pitchFamily="34" charset="0"/>
                <a:cs typeface="Arial" panose="020B0604020202020204" pitchFamily="34" charset="0"/>
              </a:rPr>
              <a:t>Autocoids </a:t>
            </a:r>
            <a:endParaRPr lang="en-US" b="1" dirty="0">
              <a:solidFill>
                <a:schemeClr val="accent4">
                  <a:lumMod val="75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4876800" y="4495800"/>
            <a:ext cx="3276600" cy="1143000"/>
          </a:xfrm>
        </p:spPr>
        <p:txBody>
          <a:bodyPr>
            <a:normAutofit/>
          </a:bodyPr>
          <a:lstStyle/>
          <a:p>
            <a:r>
              <a:rPr lang="en-US" sz="2800" b="1" dirty="0" smtClean="0">
                <a:latin typeface="Arial" panose="020B0604020202020204" pitchFamily="34" charset="0"/>
                <a:cs typeface="Arial" panose="020B0604020202020204" pitchFamily="34" charset="0"/>
              </a:rPr>
              <a:t>Rabia alam</a:t>
            </a:r>
          </a:p>
          <a:p>
            <a:r>
              <a:rPr lang="en-US" sz="2800" b="1" dirty="0" err="1" smtClean="0">
                <a:latin typeface="Arial" panose="020B0604020202020204" pitchFamily="34" charset="0"/>
                <a:cs typeface="Arial" panose="020B0604020202020204" pitchFamily="34" charset="0"/>
              </a:rPr>
              <a:t>Mobeen</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fatima</a:t>
            </a:r>
            <a:endParaRPr lang="en-US" sz="28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28600"/>
            <a:ext cx="7658100" cy="615462"/>
          </a:xfrm>
        </p:spPr>
        <p:txBody>
          <a:bodyPr>
            <a:normAutofit/>
          </a:bodyPr>
          <a:lstStyle/>
          <a:p>
            <a:r>
              <a:rPr lang="en-US" sz="2800" b="1" dirty="0" smtClean="0">
                <a:solidFill>
                  <a:schemeClr val="tx1"/>
                </a:solidFill>
                <a:latin typeface="Arial" panose="020B0604020202020204" pitchFamily="34" charset="0"/>
                <a:cs typeface="Arial" panose="020B0604020202020204" pitchFamily="34" charset="0"/>
              </a:rPr>
              <a:t>Pharmacological actions of Serotonin</a:t>
            </a:r>
            <a:endParaRPr lang="en-US" sz="28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47114" y="731520"/>
            <a:ext cx="8268286" cy="5974080"/>
          </a:xfrm>
        </p:spPr>
        <p:txBody>
          <a:bodyPr>
            <a:noAutofit/>
          </a:bodyPr>
          <a:lstStyle/>
          <a:p>
            <a:pPr>
              <a:buNone/>
            </a:pPr>
            <a:r>
              <a:rPr lang="en-US" b="1" dirty="0" smtClean="0">
                <a:solidFill>
                  <a:schemeClr val="tx1"/>
                </a:solidFill>
                <a:latin typeface="Arial" panose="020B0604020202020204" pitchFamily="34" charset="0"/>
                <a:cs typeface="Arial" panose="020B0604020202020204" pitchFamily="34" charset="0"/>
              </a:rPr>
              <a:t>CVS: </a:t>
            </a:r>
          </a:p>
          <a:p>
            <a:pPr marL="0" indent="0">
              <a:buNone/>
            </a:pP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Blood vessels: Potent and direct contractions on smooth muscle (via 5- HT2 ) </a:t>
            </a:r>
          </a:p>
          <a:p>
            <a:pPr>
              <a:buNone/>
            </a:pPr>
            <a:r>
              <a:rPr lang="en-US" i="1" dirty="0" smtClean="0">
                <a:solidFill>
                  <a:schemeClr val="tx1"/>
                </a:solidFill>
                <a:latin typeface="Arial" panose="020B0604020202020204" pitchFamily="34" charset="0"/>
                <a:cs typeface="Arial" panose="020B0604020202020204" pitchFamily="34" charset="0"/>
              </a:rPr>
              <a:t>   EXCEPT</a:t>
            </a:r>
            <a:r>
              <a:rPr lang="en-US" dirty="0" smtClean="0">
                <a:solidFill>
                  <a:schemeClr val="tx1"/>
                </a:solidFill>
                <a:latin typeface="Arial" panose="020B0604020202020204" pitchFamily="34" charset="0"/>
                <a:cs typeface="Arial" panose="020B0604020202020204" pitchFamily="34" charset="0"/>
              </a:rPr>
              <a:t> : Skeletal Muscles and Heart blood vessels</a:t>
            </a:r>
            <a:r>
              <a:rPr lang="en-US" dirty="0" smtClean="0">
                <a:solidFill>
                  <a:schemeClr val="tx1"/>
                </a:solidFill>
                <a:latin typeface="Arial" panose="020B0604020202020204" pitchFamily="34" charset="0"/>
                <a:cs typeface="Arial" panose="020B0604020202020204" pitchFamily="34" charset="0"/>
              </a:rPr>
              <a:t>.</a:t>
            </a:r>
          </a:p>
          <a:p>
            <a:pPr>
              <a:buNone/>
            </a:pPr>
            <a:r>
              <a:rPr lang="en-US" b="1" dirty="0" smtClean="0">
                <a:solidFill>
                  <a:schemeClr val="tx1"/>
                </a:solidFill>
                <a:latin typeface="Arial" panose="020B0604020202020204" pitchFamily="34" charset="0"/>
                <a:cs typeface="Arial" panose="020B0604020202020204" pitchFamily="34" charset="0"/>
              </a:rPr>
              <a:t>GIT: </a:t>
            </a:r>
          </a:p>
          <a:p>
            <a:pPr>
              <a:buNone/>
            </a:pP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1</a:t>
            </a:r>
            <a:r>
              <a:rPr lang="en-US" dirty="0" smtClean="0">
                <a:solidFill>
                  <a:schemeClr val="tx1"/>
                </a:solidFill>
                <a:latin typeface="Arial" panose="020B0604020202020204" pitchFamily="34" charset="0"/>
                <a:cs typeface="Arial" panose="020B0604020202020204" pitchFamily="34" charset="0"/>
              </a:rPr>
              <a:t>) increase contraction of smooth muscle (via 5- HT4 stimulated the release of ACH).</a:t>
            </a:r>
          </a:p>
          <a:p>
            <a:pPr>
              <a:buNone/>
            </a:pP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2</a:t>
            </a:r>
            <a:r>
              <a:rPr lang="en-US" dirty="0" smtClean="0">
                <a:solidFill>
                  <a:schemeClr val="tx1"/>
                </a:solidFill>
                <a:latin typeface="Arial" panose="020B0604020202020204" pitchFamily="34" charset="0"/>
                <a:cs typeface="Arial" panose="020B0604020202020204" pitchFamily="34" charset="0"/>
              </a:rPr>
              <a:t>) Nausea and vomiting (via </a:t>
            </a:r>
            <a:r>
              <a:rPr lang="en-US" dirty="0" smtClean="0">
                <a:solidFill>
                  <a:schemeClr val="tx1"/>
                </a:solidFill>
                <a:latin typeface="Arial" panose="020B0604020202020204" pitchFamily="34" charset="0"/>
                <a:cs typeface="Arial" panose="020B0604020202020204" pitchFamily="34" charset="0"/>
              </a:rPr>
              <a:t>5-HT3)</a:t>
            </a:r>
          </a:p>
          <a:p>
            <a:pPr>
              <a:buNone/>
            </a:pPr>
            <a:r>
              <a:rPr lang="en-US" b="1" dirty="0" smtClean="0">
                <a:solidFill>
                  <a:schemeClr val="tx1"/>
                </a:solidFill>
                <a:latin typeface="Arial" panose="020B0604020202020204" pitchFamily="34" charset="0"/>
                <a:cs typeface="Arial" panose="020B0604020202020204" pitchFamily="34" charset="0"/>
              </a:rPr>
              <a:t> </a:t>
            </a:r>
            <a:r>
              <a:rPr lang="en-US" b="1" dirty="0" smtClean="0">
                <a:solidFill>
                  <a:schemeClr val="tx1"/>
                </a:solidFill>
                <a:latin typeface="Arial" panose="020B0604020202020204" pitchFamily="34" charset="0"/>
                <a:cs typeface="Arial" panose="020B0604020202020204" pitchFamily="34" charset="0"/>
              </a:rPr>
              <a:t>Respiration </a:t>
            </a:r>
            <a:r>
              <a:rPr lang="en-US" b="1" dirty="0" smtClean="0">
                <a:solidFill>
                  <a:schemeClr val="tx1"/>
                </a:solidFill>
                <a:latin typeface="Arial" panose="020B0604020202020204" pitchFamily="34" charset="0"/>
                <a:cs typeface="Arial" panose="020B0604020202020204" pitchFamily="34" charset="0"/>
              </a:rPr>
              <a:t>: </a:t>
            </a:r>
          </a:p>
          <a:p>
            <a:pPr>
              <a:buNone/>
            </a:pPr>
            <a:r>
              <a:rPr lang="en-US" dirty="0" smtClean="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5-HT </a:t>
            </a:r>
            <a:r>
              <a:rPr lang="en-US" dirty="0" smtClean="0">
                <a:solidFill>
                  <a:schemeClr val="tx1"/>
                </a:solidFill>
                <a:latin typeface="Arial" panose="020B0604020202020204" pitchFamily="34" charset="0"/>
                <a:cs typeface="Arial" panose="020B0604020202020204" pitchFamily="34" charset="0"/>
              </a:rPr>
              <a:t>may produce weak </a:t>
            </a:r>
            <a:r>
              <a:rPr lang="en-US" dirty="0" err="1" smtClean="0">
                <a:solidFill>
                  <a:schemeClr val="tx1"/>
                </a:solidFill>
                <a:latin typeface="Arial" panose="020B0604020202020204" pitchFamily="34" charset="0"/>
                <a:cs typeface="Arial" panose="020B0604020202020204" pitchFamily="34" charset="0"/>
              </a:rPr>
              <a:t>bronchoconstriction</a:t>
            </a:r>
            <a:r>
              <a:rPr lang="en-US" dirty="0" smtClean="0">
                <a:solidFill>
                  <a:schemeClr val="tx1"/>
                </a:solidFill>
                <a:latin typeface="Arial" panose="020B0604020202020204" pitchFamily="34" charset="0"/>
                <a:cs typeface="Arial" panose="020B0604020202020204" pitchFamily="34" charset="0"/>
              </a:rPr>
              <a:t>. </a:t>
            </a:r>
            <a:endParaRPr lang="en-US" dirty="0" smtClean="0">
              <a:solidFill>
                <a:schemeClr val="tx1"/>
              </a:solidFill>
              <a:latin typeface="Arial" panose="020B0604020202020204" pitchFamily="34" charset="0"/>
              <a:cs typeface="Arial" panose="020B0604020202020204" pitchFamily="34" charset="0"/>
            </a:endParaRPr>
          </a:p>
          <a:p>
            <a:pPr>
              <a:buNone/>
            </a:pPr>
            <a:r>
              <a:rPr lang="en-US" b="1" dirty="0" smtClean="0">
                <a:solidFill>
                  <a:schemeClr val="tx1"/>
                </a:solidFill>
                <a:latin typeface="Arial" panose="020B0604020202020204" pitchFamily="34" charset="0"/>
                <a:cs typeface="Arial" panose="020B0604020202020204" pitchFamily="34" charset="0"/>
              </a:rPr>
              <a:t>CNS</a:t>
            </a:r>
            <a:r>
              <a:rPr lang="en-US" b="1" dirty="0" smtClean="0">
                <a:solidFill>
                  <a:schemeClr val="tx1"/>
                </a:solidFill>
                <a:latin typeface="Arial" panose="020B0604020202020204" pitchFamily="34" charset="0"/>
                <a:cs typeface="Arial" panose="020B0604020202020204" pitchFamily="34" charset="0"/>
              </a:rPr>
              <a:t>: </a:t>
            </a:r>
          </a:p>
          <a:p>
            <a:pPr>
              <a:buNone/>
            </a:pPr>
            <a:r>
              <a:rPr lang="en-US" dirty="0" smtClean="0">
                <a:solidFill>
                  <a:schemeClr val="tx1"/>
                </a:solidFill>
                <a:latin typeface="Arial" panose="020B0604020202020204" pitchFamily="34" charset="0"/>
                <a:cs typeface="Arial" panose="020B0604020202020204" pitchFamily="34" charset="0"/>
              </a:rPr>
              <a:t>  very important.(Appetite; depression and mania; Pain; reduce Anxiety; Schizophrenia). </a:t>
            </a:r>
          </a:p>
          <a:p>
            <a:pPr>
              <a:buNone/>
            </a:pPr>
            <a:r>
              <a:rPr lang="en-US" dirty="0" smtClean="0">
                <a:solidFill>
                  <a:schemeClr val="tx1"/>
                </a:solidFill>
                <a:latin typeface="Arial" panose="020B0604020202020204" pitchFamily="34" charset="0"/>
                <a:cs typeface="Arial" panose="020B0604020202020204" pitchFamily="34" charset="0"/>
              </a:rPr>
              <a:t> </a:t>
            </a:r>
            <a:endParaRPr lang="en-US" dirty="0" smtClean="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200900" cy="1485900"/>
          </a:xfrm>
        </p:spPr>
        <p:txBody>
          <a:bodyPr/>
          <a:lstStyle/>
          <a:p>
            <a:r>
              <a:rPr lang="en-US" b="1" dirty="0">
                <a:solidFill>
                  <a:schemeClr val="tx1"/>
                </a:solidFill>
                <a:latin typeface="Arial" panose="020B0604020202020204" pitchFamily="34" charset="0"/>
                <a:cs typeface="Arial" panose="020B0604020202020204" pitchFamily="34" charset="0"/>
              </a:rPr>
              <a:t>Serotonin syndrome</a:t>
            </a:r>
          </a:p>
        </p:txBody>
      </p:sp>
      <p:sp>
        <p:nvSpPr>
          <p:cNvPr id="3" name="Content Placeholder 2"/>
          <p:cNvSpPr>
            <a:spLocks noGrp="1"/>
          </p:cNvSpPr>
          <p:nvPr>
            <p:ph idx="1"/>
          </p:nvPr>
        </p:nvSpPr>
        <p:spPr>
          <a:xfrm>
            <a:off x="609600" y="895349"/>
            <a:ext cx="4267200" cy="5867399"/>
          </a:xfrm>
        </p:spPr>
        <p:txBody>
          <a:bodyPr>
            <a:noAutofit/>
          </a:bodyPr>
          <a:lstStyle/>
          <a:p>
            <a:pPr marL="57150" indent="-57150" fontAlgn="base">
              <a:buNone/>
            </a:pPr>
            <a:r>
              <a:rPr lang="en-US" sz="1800" dirty="0">
                <a:solidFill>
                  <a:schemeClr val="tx1"/>
                </a:solidFill>
                <a:latin typeface="Arial" panose="020B0604020202020204" pitchFamily="34" charset="0"/>
                <a:cs typeface="Arial" panose="020B0604020202020204" pitchFamily="34" charset="0"/>
              </a:rPr>
              <a:t> Serotonin syndrome (SS) is </a:t>
            </a:r>
            <a:r>
              <a:rPr lang="en-US" sz="1800" dirty="0" smtClean="0">
                <a:solidFill>
                  <a:schemeClr val="tx1"/>
                </a:solidFill>
                <a:latin typeface="Arial" panose="020B0604020202020204" pitchFamily="34" charset="0"/>
                <a:cs typeface="Arial" panose="020B0604020202020204" pitchFamily="34" charset="0"/>
              </a:rPr>
              <a:t>a potentially </a:t>
            </a:r>
            <a:r>
              <a:rPr lang="en-US" sz="1800" dirty="0">
                <a:solidFill>
                  <a:schemeClr val="tx1"/>
                </a:solidFill>
                <a:latin typeface="Arial" panose="020B0604020202020204" pitchFamily="34" charset="0"/>
                <a:cs typeface="Arial" panose="020B0604020202020204" pitchFamily="34" charset="0"/>
              </a:rPr>
              <a:t>life-threatening drug reaction. It causes the body to have too much serotonin, a chemical produced by nerve cells</a:t>
            </a:r>
            <a:r>
              <a:rPr lang="en-US" sz="1800" dirty="0" smtClean="0">
                <a:solidFill>
                  <a:schemeClr val="tx1"/>
                </a:solidFill>
                <a:latin typeface="Arial" panose="020B0604020202020204" pitchFamily="34" charset="0"/>
                <a:cs typeface="Arial" panose="020B0604020202020204" pitchFamily="34" charset="0"/>
              </a:rPr>
              <a:t>.</a:t>
            </a:r>
            <a:endParaRPr lang="en-US" sz="1800" dirty="0">
              <a:solidFill>
                <a:schemeClr val="tx1"/>
              </a:solidFill>
              <a:latin typeface="Arial" panose="020B0604020202020204" pitchFamily="34" charset="0"/>
              <a:cs typeface="Arial" panose="020B0604020202020204" pitchFamily="34" charset="0"/>
            </a:endParaRPr>
          </a:p>
          <a:p>
            <a:pPr marL="57150" indent="-57150" fontAlgn="base">
              <a:buNone/>
            </a:pPr>
            <a:r>
              <a:rPr lang="en-US" b="1" dirty="0">
                <a:solidFill>
                  <a:schemeClr val="tx1"/>
                </a:solidFill>
                <a:latin typeface="Arial" panose="020B0604020202020204" pitchFamily="34" charset="0"/>
                <a:cs typeface="Arial" panose="020B0604020202020204" pitchFamily="34" charset="0"/>
              </a:rPr>
              <a:t>Causes</a:t>
            </a:r>
          </a:p>
          <a:p>
            <a:pPr marL="57150" indent="-57150" fontAlgn="base"/>
            <a:r>
              <a:rPr lang="en-US" sz="1800" dirty="0">
                <a:solidFill>
                  <a:schemeClr val="tx1"/>
                </a:solidFill>
                <a:latin typeface="Arial" panose="020B0604020202020204" pitchFamily="34" charset="0"/>
                <a:cs typeface="Arial" panose="020B0604020202020204" pitchFamily="34" charset="0"/>
              </a:rPr>
              <a:t>SS most often occurs when two medicines that affect the body's level of serotonin are taken together at the same time. The medicines cause too much serotonin to be released or to remain in the brain area</a:t>
            </a:r>
            <a:r>
              <a:rPr lang="en-US" sz="1800" dirty="0" smtClean="0">
                <a:solidFill>
                  <a:schemeClr val="tx1"/>
                </a:solidFill>
                <a:latin typeface="Arial" panose="020B0604020202020204" pitchFamily="34" charset="0"/>
                <a:cs typeface="Arial" panose="020B0604020202020204" pitchFamily="34" charset="0"/>
              </a:rPr>
              <a:t>.</a:t>
            </a:r>
            <a:endParaRPr lang="en-US" sz="1800" dirty="0">
              <a:solidFill>
                <a:schemeClr val="tx1"/>
              </a:solidFill>
              <a:latin typeface="Arial" panose="020B0604020202020204" pitchFamily="34" charset="0"/>
              <a:cs typeface="Arial" panose="020B0604020202020204" pitchFamily="34" charset="0"/>
            </a:endParaRPr>
          </a:p>
          <a:p>
            <a:pPr marL="57150" indent="-57150" fontAlgn="base"/>
            <a:r>
              <a:rPr lang="en-US" sz="1800" dirty="0">
                <a:solidFill>
                  <a:schemeClr val="tx1"/>
                </a:solidFill>
                <a:latin typeface="Arial" panose="020B0604020202020204" pitchFamily="34" charset="0"/>
                <a:cs typeface="Arial" panose="020B0604020202020204" pitchFamily="34" charset="0"/>
              </a:rPr>
              <a:t>For example, you can develop this syndrome ,if take </a:t>
            </a:r>
            <a:r>
              <a:rPr lang="en-US" sz="1800" dirty="0">
                <a:solidFill>
                  <a:schemeClr val="tx1"/>
                </a:solidFill>
                <a:latin typeface="Arial" panose="020B0604020202020204" pitchFamily="34" charset="0"/>
                <a:cs typeface="Arial" panose="020B0604020202020204" pitchFamily="34" charset="0"/>
                <a:hlinkClick r:id="rId2"/>
              </a:rPr>
              <a:t>migraine</a:t>
            </a:r>
            <a:r>
              <a:rPr lang="en-US" sz="1800" dirty="0">
                <a:solidFill>
                  <a:schemeClr val="tx1"/>
                </a:solidFill>
                <a:latin typeface="Arial" panose="020B0604020202020204" pitchFamily="34" charset="0"/>
                <a:cs typeface="Arial" panose="020B0604020202020204" pitchFamily="34" charset="0"/>
              </a:rPr>
              <a:t> medicines together with antidepressants called selective serotonin reuptake inhibitors (SSRIs), and selective serotonin/norepinephrine reuptake inhibitors (SSNRIs</a:t>
            </a:r>
            <a:r>
              <a:rPr lang="en-US" sz="1800" dirty="0" smtClean="0">
                <a:solidFill>
                  <a:schemeClr val="tx1"/>
                </a:solidFill>
                <a:latin typeface="Arial" panose="020B0604020202020204" pitchFamily="34" charset="0"/>
                <a:cs typeface="Arial" panose="020B0604020202020204" pitchFamily="34" charset="0"/>
              </a:rPr>
              <a:t>).</a:t>
            </a:r>
            <a:endParaRPr lang="en-US" sz="1800" dirty="0">
              <a:solidFill>
                <a:schemeClr val="tx1"/>
              </a:solidFill>
              <a:latin typeface="Arial" panose="020B0604020202020204" pitchFamily="34" charset="0"/>
              <a:cs typeface="Arial" panose="020B0604020202020204" pitchFamily="34" charset="0"/>
            </a:endParaRPr>
          </a:p>
        </p:txBody>
      </p:sp>
      <p:pic>
        <p:nvPicPr>
          <p:cNvPr id="4" name="Content Placeholder 8" descr="8f94fe56efd257226bc5fd4140863dd0.jpg"/>
          <p:cNvPicPr>
            <a:picLocks noChangeAspect="1"/>
          </p:cNvPicPr>
          <p:nvPr/>
        </p:nvPicPr>
        <p:blipFill rotWithShape="1">
          <a:blip r:embed="rId3"/>
          <a:srcRect t="6730"/>
          <a:stretch/>
        </p:blipFill>
        <p:spPr>
          <a:xfrm>
            <a:off x="5181600" y="990600"/>
            <a:ext cx="3948752" cy="5772149"/>
          </a:xfrm>
          <a:prstGeom prst="rect">
            <a:avLst/>
          </a:prstGeom>
        </p:spPr>
      </p:pic>
    </p:spTree>
    <p:extLst>
      <p:ext uri="{BB962C8B-B14F-4D97-AF65-F5344CB8AC3E}">
        <p14:creationId xmlns:p14="http://schemas.microsoft.com/office/powerpoint/2010/main" xmlns="" val="32380233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100" y="228600"/>
            <a:ext cx="5448300" cy="1485900"/>
          </a:xfrm>
        </p:spPr>
        <p:txBody>
          <a:bodyPr>
            <a:normAutofit/>
          </a:bodyPr>
          <a:lstStyle/>
          <a:p>
            <a:r>
              <a:rPr lang="en-US" sz="6600" b="1" dirty="0">
                <a:solidFill>
                  <a:schemeClr val="accent1">
                    <a:lumMod val="50000"/>
                  </a:schemeClr>
                </a:solidFill>
                <a:latin typeface="Arial" panose="020B0604020202020204" pitchFamily="34" charset="0"/>
                <a:cs typeface="Arial" panose="020B0604020202020204" pitchFamily="34" charset="0"/>
              </a:rPr>
              <a:t>Eicosanoid</a:t>
            </a:r>
          </a:p>
        </p:txBody>
      </p:sp>
      <p:sp>
        <p:nvSpPr>
          <p:cNvPr id="3" name="Content Placeholder 2"/>
          <p:cNvSpPr>
            <a:spLocks noGrp="1"/>
          </p:cNvSpPr>
          <p:nvPr>
            <p:ph idx="1"/>
          </p:nvPr>
        </p:nvSpPr>
        <p:spPr>
          <a:xfrm>
            <a:off x="1028700" y="1295400"/>
            <a:ext cx="7429500" cy="5334000"/>
          </a:xfrm>
        </p:spPr>
        <p:txBody>
          <a:bodyPr>
            <a:noAutofit/>
          </a:bodyPr>
          <a:lstStyle/>
          <a:p>
            <a:r>
              <a:rPr lang="en-US" sz="2800" dirty="0" smtClean="0">
                <a:solidFill>
                  <a:schemeClr val="tx1"/>
                </a:solidFill>
                <a:latin typeface="Arial" panose="020B0604020202020204" pitchFamily="34" charset="0"/>
                <a:cs typeface="Arial" panose="020B0604020202020204" pitchFamily="34" charset="0"/>
              </a:rPr>
              <a:t>"Eicosanoid" is derived from a Greek word “</a:t>
            </a:r>
            <a:r>
              <a:rPr lang="en-US" sz="2800" dirty="0" err="1" smtClean="0">
                <a:solidFill>
                  <a:schemeClr val="tx1"/>
                </a:solidFill>
                <a:latin typeface="Arial" panose="020B0604020202020204" pitchFamily="34" charset="0"/>
                <a:cs typeface="Arial" panose="020B0604020202020204" pitchFamily="34" charset="0"/>
              </a:rPr>
              <a:t>eicosa</a:t>
            </a:r>
            <a:r>
              <a:rPr lang="en-US" sz="2800" dirty="0" smtClean="0">
                <a:solidFill>
                  <a:schemeClr val="tx1"/>
                </a:solidFill>
                <a:latin typeface="Arial" panose="020B0604020202020204" pitchFamily="34" charset="0"/>
                <a:cs typeface="Arial" panose="020B0604020202020204" pitchFamily="34" charset="0"/>
              </a:rPr>
              <a:t>” meaning "twenty”</a:t>
            </a:r>
          </a:p>
          <a:p>
            <a:r>
              <a:rPr lang="en-US" sz="2800" dirty="0" smtClean="0">
                <a:solidFill>
                  <a:schemeClr val="tx1"/>
                </a:solidFill>
                <a:latin typeface="Arial" panose="020B0604020202020204" pitchFamily="34" charset="0"/>
                <a:cs typeface="Arial" panose="020B0604020202020204" pitchFamily="34" charset="0"/>
              </a:rPr>
              <a:t> Eicosanoids is the collective term for the signaling molecules made by oxidation</a:t>
            </a:r>
          </a:p>
          <a:p>
            <a:r>
              <a:rPr lang="en-US" sz="2800" dirty="0" smtClean="0">
                <a:solidFill>
                  <a:schemeClr val="tx1"/>
                </a:solidFill>
                <a:latin typeface="Arial" panose="020B0604020202020204" pitchFamily="34" charset="0"/>
                <a:cs typeface="Arial" panose="020B0604020202020204" pitchFamily="34" charset="0"/>
              </a:rPr>
              <a:t> Eicosanoids are oxygenated derivatives of 3 different 20-carbon fatty acids: </a:t>
            </a:r>
          </a:p>
          <a:p>
            <a:pPr>
              <a:buNone/>
            </a:pPr>
            <a:r>
              <a:rPr lang="en-US" sz="2800" dirty="0" smtClean="0">
                <a:solidFill>
                  <a:schemeClr val="tx1"/>
                </a:solidFill>
                <a:latin typeface="Arial" panose="020B0604020202020204" pitchFamily="34" charset="0"/>
                <a:cs typeface="Arial" panose="020B0604020202020204" pitchFamily="34" charset="0"/>
              </a:rPr>
              <a:t>1. </a:t>
            </a:r>
            <a:r>
              <a:rPr lang="en-US" sz="2800" dirty="0" err="1" smtClean="0">
                <a:solidFill>
                  <a:schemeClr val="tx1"/>
                </a:solidFill>
                <a:latin typeface="Arial" panose="020B0604020202020204" pitchFamily="34" charset="0"/>
                <a:cs typeface="Arial" panose="020B0604020202020204" pitchFamily="34" charset="0"/>
              </a:rPr>
              <a:t>Eicosapentanoic</a:t>
            </a:r>
            <a:r>
              <a:rPr lang="en-US" sz="2800" dirty="0" smtClean="0">
                <a:solidFill>
                  <a:schemeClr val="tx1"/>
                </a:solidFill>
                <a:latin typeface="Arial" panose="020B0604020202020204" pitchFamily="34" charset="0"/>
                <a:cs typeface="Arial" panose="020B0604020202020204" pitchFamily="34" charset="0"/>
              </a:rPr>
              <a:t> acid </a:t>
            </a:r>
          </a:p>
          <a:p>
            <a:pPr>
              <a:buNone/>
            </a:pPr>
            <a:r>
              <a:rPr lang="en-US" sz="2800" dirty="0" smtClean="0">
                <a:solidFill>
                  <a:schemeClr val="tx1"/>
                </a:solidFill>
                <a:latin typeface="Arial" panose="020B0604020202020204" pitchFamily="34" charset="0"/>
                <a:cs typeface="Arial" panose="020B0604020202020204" pitchFamily="34" charset="0"/>
              </a:rPr>
              <a:t>2. </a:t>
            </a:r>
            <a:r>
              <a:rPr lang="en-US" sz="2800" dirty="0" err="1" smtClean="0">
                <a:solidFill>
                  <a:schemeClr val="tx1"/>
                </a:solidFill>
                <a:latin typeface="Arial" panose="020B0604020202020204" pitchFamily="34" charset="0"/>
                <a:cs typeface="Arial" panose="020B0604020202020204" pitchFamily="34" charset="0"/>
              </a:rPr>
              <a:t>Arachidonic</a:t>
            </a:r>
            <a:r>
              <a:rPr lang="en-US" sz="2800" dirty="0" smtClean="0">
                <a:solidFill>
                  <a:schemeClr val="tx1"/>
                </a:solidFill>
                <a:latin typeface="Arial" panose="020B0604020202020204" pitchFamily="34" charset="0"/>
                <a:cs typeface="Arial" panose="020B0604020202020204" pitchFamily="34" charset="0"/>
              </a:rPr>
              <a:t> acid </a:t>
            </a:r>
          </a:p>
          <a:p>
            <a:pPr>
              <a:buNone/>
            </a:pPr>
            <a:r>
              <a:rPr lang="en-US" sz="2800" dirty="0" smtClean="0">
                <a:solidFill>
                  <a:schemeClr val="tx1"/>
                </a:solidFill>
                <a:latin typeface="Arial" panose="020B0604020202020204" pitchFamily="34" charset="0"/>
                <a:cs typeface="Arial" panose="020B0604020202020204" pitchFamily="34" charset="0"/>
              </a:rPr>
              <a:t>3. Di-homo-gamma-</a:t>
            </a:r>
            <a:r>
              <a:rPr lang="en-US" sz="2800" dirty="0" err="1" smtClean="0">
                <a:solidFill>
                  <a:schemeClr val="tx1"/>
                </a:solidFill>
                <a:latin typeface="Arial" panose="020B0604020202020204" pitchFamily="34" charset="0"/>
                <a:cs typeface="Arial" panose="020B0604020202020204" pitchFamily="34" charset="0"/>
              </a:rPr>
              <a:t>linolenic</a:t>
            </a:r>
            <a:r>
              <a:rPr lang="en-US" sz="2800" dirty="0" smtClean="0">
                <a:solidFill>
                  <a:schemeClr val="tx1"/>
                </a:solidFill>
                <a:latin typeface="Arial" panose="020B0604020202020204" pitchFamily="34" charset="0"/>
                <a:cs typeface="Arial" panose="020B0604020202020204" pitchFamily="34" charset="0"/>
              </a:rPr>
              <a:t> acid</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7200900" cy="1485900"/>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Classification</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14400" y="1295400"/>
            <a:ext cx="7620000" cy="5410200"/>
          </a:xfrm>
        </p:spPr>
        <p:txBody>
          <a:bodyPr>
            <a:normAutofit/>
          </a:bodyPr>
          <a:lstStyle/>
          <a:p>
            <a:pPr>
              <a:buNone/>
            </a:pPr>
            <a:r>
              <a:rPr lang="en-US" sz="2800" dirty="0" smtClean="0">
                <a:solidFill>
                  <a:schemeClr val="tx1"/>
                </a:solidFill>
                <a:latin typeface="Arial" panose="020B0604020202020204" pitchFamily="34" charset="0"/>
                <a:cs typeface="Arial" panose="020B0604020202020204" pitchFamily="34" charset="0"/>
              </a:rPr>
              <a:t> </a:t>
            </a:r>
            <a:r>
              <a:rPr lang="en-US" sz="2800" dirty="0" err="1" smtClean="0">
                <a:solidFill>
                  <a:schemeClr val="tx1"/>
                </a:solidFill>
                <a:latin typeface="Arial" panose="020B0604020202020204" pitchFamily="34" charset="0"/>
                <a:cs typeface="Arial" panose="020B0604020202020204" pitchFamily="34" charset="0"/>
              </a:rPr>
              <a:t>Eicosanoids</a:t>
            </a:r>
            <a:r>
              <a:rPr lang="en-US" sz="2800" dirty="0" smtClean="0">
                <a:solidFill>
                  <a:schemeClr val="tx1"/>
                </a:solidFill>
                <a:latin typeface="Arial" panose="020B0604020202020204" pitchFamily="34" charset="0"/>
                <a:cs typeface="Arial" panose="020B0604020202020204" pitchFamily="34" charset="0"/>
              </a:rPr>
              <a:t> are classified into two main groups</a:t>
            </a:r>
          </a:p>
          <a:p>
            <a:pPr>
              <a:buNone/>
            </a:pPr>
            <a:r>
              <a:rPr lang="en-US" sz="2800" dirty="0" smtClean="0">
                <a:solidFill>
                  <a:schemeClr val="tx1"/>
                </a:solidFill>
                <a:latin typeface="Arial" panose="020B0604020202020204" pitchFamily="34" charset="0"/>
                <a:cs typeface="Arial" panose="020B0604020202020204" pitchFamily="34" charset="0"/>
              </a:rPr>
              <a:t>   </a:t>
            </a:r>
            <a:r>
              <a:rPr lang="en-US" sz="2800" i="1" u="sng" dirty="0" smtClean="0">
                <a:solidFill>
                  <a:schemeClr val="tx1"/>
                </a:solidFill>
                <a:latin typeface="Arial" panose="020B0604020202020204" pitchFamily="34" charset="0"/>
                <a:cs typeface="Arial" panose="020B0604020202020204" pitchFamily="34" charset="0"/>
              </a:rPr>
              <a:t>1) </a:t>
            </a:r>
            <a:r>
              <a:rPr lang="en-US" sz="2800" i="1" u="sng" dirty="0" err="1" smtClean="0">
                <a:solidFill>
                  <a:schemeClr val="tx1"/>
                </a:solidFill>
                <a:latin typeface="Arial" panose="020B0604020202020204" pitchFamily="34" charset="0"/>
                <a:cs typeface="Arial" panose="020B0604020202020204" pitchFamily="34" charset="0"/>
              </a:rPr>
              <a:t>Prostanoids</a:t>
            </a:r>
            <a:r>
              <a:rPr lang="en-US" sz="2800" i="1" u="sng" dirty="0" smtClean="0">
                <a:solidFill>
                  <a:schemeClr val="tx1"/>
                </a:solidFill>
                <a:latin typeface="Arial" panose="020B0604020202020204" pitchFamily="34" charset="0"/>
                <a:cs typeface="Arial" panose="020B0604020202020204" pitchFamily="34" charset="0"/>
              </a:rPr>
              <a:t> </a:t>
            </a:r>
          </a:p>
          <a:p>
            <a:pPr>
              <a:buNone/>
            </a:pPr>
            <a:r>
              <a:rPr lang="en-US" sz="2800" i="1" u="sng" dirty="0" smtClean="0">
                <a:solidFill>
                  <a:schemeClr val="tx1"/>
                </a:solidFill>
                <a:latin typeface="Arial" panose="020B0604020202020204" pitchFamily="34" charset="0"/>
                <a:cs typeface="Arial" panose="020B0604020202020204" pitchFamily="34" charset="0"/>
              </a:rPr>
              <a:t>   2) </a:t>
            </a:r>
            <a:r>
              <a:rPr lang="en-US" sz="2800" i="1" u="sng" dirty="0" err="1" smtClean="0">
                <a:solidFill>
                  <a:schemeClr val="tx1"/>
                </a:solidFill>
                <a:latin typeface="Arial" panose="020B0604020202020204" pitchFamily="34" charset="0"/>
                <a:cs typeface="Arial" panose="020B0604020202020204" pitchFamily="34" charset="0"/>
              </a:rPr>
              <a:t>Leukotrienes</a:t>
            </a:r>
            <a:r>
              <a:rPr lang="en-US" sz="2800" i="1" u="sng" dirty="0" smtClean="0">
                <a:solidFill>
                  <a:schemeClr val="tx1"/>
                </a:solidFill>
                <a:latin typeface="Arial" panose="020B0604020202020204" pitchFamily="34" charset="0"/>
                <a:cs typeface="Arial" panose="020B0604020202020204" pitchFamily="34" charset="0"/>
              </a:rPr>
              <a:t> and </a:t>
            </a:r>
            <a:r>
              <a:rPr lang="en-US" sz="2800" i="1" u="sng" dirty="0" err="1" smtClean="0">
                <a:solidFill>
                  <a:schemeClr val="tx1"/>
                </a:solidFill>
                <a:latin typeface="Arial" panose="020B0604020202020204" pitchFamily="34" charset="0"/>
                <a:cs typeface="Arial" panose="020B0604020202020204" pitchFamily="34" charset="0"/>
              </a:rPr>
              <a:t>Lipoxins</a:t>
            </a:r>
            <a:endParaRPr lang="en-US" sz="2800" i="1" u="sng" dirty="0" smtClean="0">
              <a:solidFill>
                <a:schemeClr val="tx1"/>
              </a:solidFill>
              <a:latin typeface="Arial" panose="020B0604020202020204" pitchFamily="34" charset="0"/>
              <a:cs typeface="Arial" panose="020B0604020202020204" pitchFamily="34" charset="0"/>
            </a:endParaRPr>
          </a:p>
          <a:p>
            <a:pPr>
              <a:buNone/>
            </a:pPr>
            <a:endParaRPr lang="en-US" sz="2800" dirty="0" smtClean="0">
              <a:solidFill>
                <a:schemeClr val="tx1"/>
              </a:solidFill>
              <a:latin typeface="Arial" panose="020B0604020202020204" pitchFamily="34" charset="0"/>
              <a:cs typeface="Arial" panose="020B0604020202020204" pitchFamily="34" charset="0"/>
            </a:endParaRPr>
          </a:p>
          <a:p>
            <a:pPr>
              <a:buNone/>
            </a:pPr>
            <a:r>
              <a:rPr lang="en-US" sz="2800" dirty="0" smtClean="0">
                <a:solidFill>
                  <a:schemeClr val="tx1"/>
                </a:solidFill>
                <a:latin typeface="Arial" panose="020B0604020202020204" pitchFamily="34" charset="0"/>
                <a:cs typeface="Arial" panose="020B0604020202020204" pitchFamily="34" charset="0"/>
              </a:rPr>
              <a:t>  • </a:t>
            </a:r>
            <a:r>
              <a:rPr lang="en-US" sz="2800" dirty="0" err="1" smtClean="0">
                <a:solidFill>
                  <a:schemeClr val="tx1"/>
                </a:solidFill>
                <a:latin typeface="Arial" panose="020B0604020202020204" pitchFamily="34" charset="0"/>
                <a:cs typeface="Arial" panose="020B0604020202020204" pitchFamily="34" charset="0"/>
              </a:rPr>
              <a:t>Prostanoids</a:t>
            </a:r>
            <a:r>
              <a:rPr lang="en-US" sz="2800" dirty="0" smtClean="0">
                <a:solidFill>
                  <a:schemeClr val="tx1"/>
                </a:solidFill>
                <a:latin typeface="Arial" panose="020B0604020202020204" pitchFamily="34" charset="0"/>
                <a:cs typeface="Arial" panose="020B0604020202020204" pitchFamily="34" charset="0"/>
              </a:rPr>
              <a:t> are further sub-classified into three groups</a:t>
            </a:r>
          </a:p>
          <a:p>
            <a:pPr marL="514350" indent="-514350">
              <a:buAutoNum type="alphaLcParenR"/>
            </a:pPr>
            <a:r>
              <a:rPr lang="en-US" sz="2800" i="1" u="sng" dirty="0" smtClean="0">
                <a:solidFill>
                  <a:schemeClr val="tx1"/>
                </a:solidFill>
                <a:latin typeface="Arial" panose="020B0604020202020204" pitchFamily="34" charset="0"/>
                <a:cs typeface="Arial" panose="020B0604020202020204" pitchFamily="34" charset="0"/>
              </a:rPr>
              <a:t> Prostaglandins(PGs)</a:t>
            </a:r>
          </a:p>
          <a:p>
            <a:pPr marL="514350" indent="-514350">
              <a:buAutoNum type="alphaLcParenR"/>
            </a:pPr>
            <a:r>
              <a:rPr lang="en-US" sz="2800" i="1" u="sng" dirty="0" smtClean="0">
                <a:solidFill>
                  <a:schemeClr val="tx1"/>
                </a:solidFill>
                <a:latin typeface="Arial" panose="020B0604020202020204" pitchFamily="34" charset="0"/>
                <a:cs typeface="Arial" panose="020B0604020202020204" pitchFamily="34" charset="0"/>
              </a:rPr>
              <a:t> </a:t>
            </a:r>
            <a:r>
              <a:rPr lang="en-US" sz="2800" i="1" u="sng" dirty="0" err="1" smtClean="0">
                <a:solidFill>
                  <a:schemeClr val="tx1"/>
                </a:solidFill>
                <a:latin typeface="Arial" panose="020B0604020202020204" pitchFamily="34" charset="0"/>
                <a:cs typeface="Arial" panose="020B0604020202020204" pitchFamily="34" charset="0"/>
              </a:rPr>
              <a:t>Prostacyclins</a:t>
            </a:r>
            <a:r>
              <a:rPr lang="en-US" sz="2800" i="1" u="sng" dirty="0" smtClean="0">
                <a:solidFill>
                  <a:schemeClr val="tx1"/>
                </a:solidFill>
                <a:latin typeface="Arial" panose="020B0604020202020204" pitchFamily="34" charset="0"/>
                <a:cs typeface="Arial" panose="020B0604020202020204" pitchFamily="34" charset="0"/>
              </a:rPr>
              <a:t>(PGIs) </a:t>
            </a:r>
          </a:p>
          <a:p>
            <a:pPr marL="514350" indent="-514350">
              <a:buAutoNum type="alphaLcParenR"/>
            </a:pPr>
            <a:r>
              <a:rPr lang="en-US" sz="2800" i="1" u="sng" dirty="0" smtClean="0">
                <a:solidFill>
                  <a:schemeClr val="tx1"/>
                </a:solidFill>
                <a:latin typeface="Arial" panose="020B0604020202020204" pitchFamily="34" charset="0"/>
                <a:cs typeface="Arial" panose="020B0604020202020204" pitchFamily="34" charset="0"/>
              </a:rPr>
              <a:t> </a:t>
            </a:r>
            <a:r>
              <a:rPr lang="en-US" sz="2800" i="1" u="sng" dirty="0" err="1" smtClean="0">
                <a:solidFill>
                  <a:schemeClr val="tx1"/>
                </a:solidFill>
                <a:latin typeface="Arial" panose="020B0604020202020204" pitchFamily="34" charset="0"/>
                <a:cs typeface="Arial" panose="020B0604020202020204" pitchFamily="34" charset="0"/>
              </a:rPr>
              <a:t>Thromboxanes</a:t>
            </a:r>
            <a:r>
              <a:rPr lang="en-US" sz="2800" i="1" u="sng" dirty="0" smtClean="0">
                <a:solidFill>
                  <a:schemeClr val="tx1"/>
                </a:solidFill>
                <a:latin typeface="Arial" panose="020B0604020202020204" pitchFamily="34" charset="0"/>
                <a:cs typeface="Arial" panose="020B0604020202020204" pitchFamily="34" charset="0"/>
              </a:rPr>
              <a:t> (TXs</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28600"/>
            <a:ext cx="7200900" cy="1485900"/>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Biosynthesis</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143000"/>
            <a:ext cx="8253046" cy="5715000"/>
          </a:xfrm>
        </p:spPr>
        <p:txBody>
          <a:bodyPr>
            <a:normAutofit/>
          </a:bodyPr>
          <a:lstStyle/>
          <a:p>
            <a:pPr>
              <a:buNone/>
            </a:pPr>
            <a:r>
              <a:rPr lang="en-US" sz="1800" dirty="0" smtClean="0">
                <a:solidFill>
                  <a:schemeClr val="tx1"/>
                </a:solidFill>
                <a:latin typeface="Arial" panose="020B0604020202020204" pitchFamily="34" charset="0"/>
                <a:cs typeface="Arial" panose="020B0604020202020204" pitchFamily="34" charset="0"/>
              </a:rPr>
              <a:t>   Two families of enzyme catalyze fatty acid oxygenation to produce the </a:t>
            </a:r>
            <a:r>
              <a:rPr lang="en-US" sz="1800" dirty="0" err="1" smtClean="0">
                <a:solidFill>
                  <a:schemeClr val="tx1"/>
                </a:solidFill>
                <a:latin typeface="Arial" panose="020B0604020202020204" pitchFamily="34" charset="0"/>
                <a:cs typeface="Arial" panose="020B0604020202020204" pitchFamily="34" charset="0"/>
              </a:rPr>
              <a:t>eicosanoids</a:t>
            </a:r>
            <a:r>
              <a:rPr lang="en-US" sz="1800" dirty="0" smtClean="0">
                <a:solidFill>
                  <a:schemeClr val="tx1"/>
                </a:solidFill>
                <a:latin typeface="Arial" panose="020B0604020202020204" pitchFamily="34" charset="0"/>
                <a:cs typeface="Arial" panose="020B0604020202020204" pitchFamily="34" charset="0"/>
              </a:rPr>
              <a:t>:</a:t>
            </a:r>
          </a:p>
          <a:p>
            <a:pPr>
              <a:buNone/>
            </a:pPr>
            <a:r>
              <a:rPr lang="en-US" sz="1800" dirty="0" smtClean="0">
                <a:solidFill>
                  <a:schemeClr val="tx1"/>
                </a:solidFill>
                <a:latin typeface="Arial" panose="020B0604020202020204" pitchFamily="34" charset="0"/>
                <a:cs typeface="Arial" panose="020B0604020202020204" pitchFamily="34" charset="0"/>
              </a:rPr>
              <a:t>•</a:t>
            </a:r>
            <a:r>
              <a:rPr lang="en-US" sz="1800" b="1" i="1" dirty="0" smtClean="0">
                <a:solidFill>
                  <a:schemeClr val="tx1"/>
                </a:solidFill>
                <a:latin typeface="Arial" panose="020B0604020202020204" pitchFamily="34" charset="0"/>
                <a:cs typeface="Arial" panose="020B0604020202020204" pitchFamily="34" charset="0"/>
              </a:rPr>
              <a:t> </a:t>
            </a:r>
            <a:r>
              <a:rPr lang="en-US" sz="1800" b="1" i="1" dirty="0" smtClean="0">
                <a:solidFill>
                  <a:schemeClr val="tx1"/>
                </a:solidFill>
                <a:latin typeface="Arial" panose="020B0604020202020204" pitchFamily="34" charset="0"/>
                <a:cs typeface="Arial" panose="020B0604020202020204" pitchFamily="34" charset="0"/>
              </a:rPr>
              <a:t>Cyclooxygenase</a:t>
            </a:r>
            <a:r>
              <a:rPr lang="en-US" sz="1800" dirty="0" smtClean="0">
                <a:solidFill>
                  <a:schemeClr val="tx1"/>
                </a:solidFill>
                <a:latin typeface="Arial" panose="020B0604020202020204" pitchFamily="34" charset="0"/>
                <a:cs typeface="Arial" panose="020B0604020202020204" pitchFamily="34" charset="0"/>
              </a:rPr>
              <a:t>, or COX, generates the </a:t>
            </a:r>
            <a:r>
              <a:rPr lang="en-US" sz="1800" dirty="0" err="1" smtClean="0">
                <a:solidFill>
                  <a:schemeClr val="tx1"/>
                </a:solidFill>
                <a:latin typeface="Arial" panose="020B0604020202020204" pitchFamily="34" charset="0"/>
                <a:cs typeface="Arial" panose="020B0604020202020204" pitchFamily="34" charset="0"/>
              </a:rPr>
              <a:t>prostanoids</a:t>
            </a:r>
            <a:r>
              <a:rPr lang="en-US" sz="1800" dirty="0" smtClean="0">
                <a:solidFill>
                  <a:schemeClr val="tx1"/>
                </a:solidFill>
                <a:latin typeface="Arial" panose="020B0604020202020204" pitchFamily="34" charset="0"/>
                <a:cs typeface="Arial" panose="020B0604020202020204" pitchFamily="34" charset="0"/>
              </a:rPr>
              <a:t>. </a:t>
            </a:r>
          </a:p>
          <a:p>
            <a:pPr>
              <a:buNone/>
            </a:pPr>
            <a:r>
              <a:rPr lang="en-US" sz="1800" dirty="0" smtClean="0">
                <a:solidFill>
                  <a:schemeClr val="tx1"/>
                </a:solidFill>
                <a:latin typeface="Arial" panose="020B0604020202020204" pitchFamily="34" charset="0"/>
                <a:cs typeface="Arial" panose="020B0604020202020204" pitchFamily="34" charset="0"/>
              </a:rPr>
              <a:t>• </a:t>
            </a:r>
            <a:r>
              <a:rPr lang="en-US" sz="1800" b="1" i="1" dirty="0" err="1" smtClean="0">
                <a:solidFill>
                  <a:schemeClr val="tx1"/>
                </a:solidFill>
                <a:latin typeface="Arial" panose="020B0604020202020204" pitchFamily="34" charset="0"/>
                <a:cs typeface="Arial" panose="020B0604020202020204" pitchFamily="34" charset="0"/>
              </a:rPr>
              <a:t>Lipoxygenase</a:t>
            </a:r>
            <a:r>
              <a:rPr lang="en-US" sz="1800" dirty="0" smtClean="0">
                <a:solidFill>
                  <a:schemeClr val="tx1"/>
                </a:solidFill>
                <a:latin typeface="Arial" panose="020B0604020202020204" pitchFamily="34" charset="0"/>
                <a:cs typeface="Arial" panose="020B0604020202020204" pitchFamily="34" charset="0"/>
              </a:rPr>
              <a:t>, or LOX, in several forms</a:t>
            </a:r>
            <a:r>
              <a:rPr lang="en-US" sz="1800" dirty="0" smtClean="0">
                <a:solidFill>
                  <a:schemeClr val="tx1"/>
                </a:solidFill>
                <a:latin typeface="Arial" panose="020B0604020202020204" pitchFamily="34" charset="0"/>
                <a:cs typeface="Arial" panose="020B0604020202020204" pitchFamily="34" charset="0"/>
              </a:rPr>
              <a:t>.</a:t>
            </a:r>
          </a:p>
          <a:p>
            <a:pPr>
              <a:buNone/>
            </a:pPr>
            <a:endParaRPr lang="en-US" sz="2800" dirty="0" smtClean="0">
              <a:solidFill>
                <a:schemeClr val="tx1"/>
              </a:solidFill>
              <a:latin typeface="Arial" panose="020B0604020202020204" pitchFamily="34" charset="0"/>
              <a:cs typeface="Arial" panose="020B0604020202020204" pitchFamily="34" charset="0"/>
            </a:endParaRPr>
          </a:p>
          <a:p>
            <a:pPr>
              <a:buNone/>
            </a:pPr>
            <a:r>
              <a:rPr lang="en-US" sz="2800" dirty="0" smtClean="0">
                <a:solidFill>
                  <a:schemeClr val="tx1"/>
                </a:solidFill>
                <a:latin typeface="Arial" panose="020B0604020202020204" pitchFamily="34" charset="0"/>
                <a:cs typeface="Arial" panose="020B0604020202020204" pitchFamily="34" charset="0"/>
              </a:rPr>
              <a:t> </a:t>
            </a:r>
            <a:endParaRPr lang="en-US" sz="2800" dirty="0" smtClean="0">
              <a:solidFill>
                <a:schemeClr val="tx1"/>
              </a:solidFill>
              <a:latin typeface="Arial" panose="020B0604020202020204" pitchFamily="34" charset="0"/>
              <a:cs typeface="Arial" panose="020B0604020202020204" pitchFamily="34" charset="0"/>
            </a:endParaRPr>
          </a:p>
          <a:p>
            <a:pPr>
              <a:buNone/>
            </a:pPr>
            <a:r>
              <a:rPr lang="en-US" sz="2800" dirty="0" smtClean="0">
                <a:solidFill>
                  <a:schemeClr val="tx1"/>
                </a:solidFill>
                <a:latin typeface="Arial" panose="020B0604020202020204" pitchFamily="34" charset="0"/>
                <a:cs typeface="Arial" panose="020B0604020202020204" pitchFamily="34" charset="0"/>
              </a:rPr>
              <a:t>  </a:t>
            </a:r>
            <a:endParaRPr lang="en-US" sz="2800" dirty="0">
              <a:solidFill>
                <a:schemeClr val="tx1"/>
              </a:solidFill>
              <a:latin typeface="Arial" panose="020B0604020202020204" pitchFamily="34" charset="0"/>
              <a:cs typeface="Arial" panose="020B0604020202020204" pitchFamily="34" charset="0"/>
            </a:endParaRPr>
          </a:p>
        </p:txBody>
      </p:sp>
      <p:pic>
        <p:nvPicPr>
          <p:cNvPr id="4" name="Content Placeholder 3" descr="eicosanoids.png"/>
          <p:cNvPicPr>
            <a:picLocks noChangeAspect="1"/>
          </p:cNvPicPr>
          <p:nvPr/>
        </p:nvPicPr>
        <p:blipFill>
          <a:blip r:embed="rId2"/>
          <a:stretch>
            <a:fillRect/>
          </a:stretch>
        </p:blipFill>
        <p:spPr>
          <a:xfrm>
            <a:off x="562708" y="2757267"/>
            <a:ext cx="8398411" cy="392488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497" y="0"/>
            <a:ext cx="7200900" cy="706902"/>
          </a:xfrm>
        </p:spPr>
        <p:txBody>
          <a:bodyPr/>
          <a:lstStyle/>
          <a:p>
            <a:r>
              <a:rPr lang="en-US" dirty="0" smtClean="0"/>
              <a:t>Actions </a:t>
            </a:r>
            <a:endParaRPr lang="en-US" dirty="0"/>
          </a:p>
        </p:txBody>
      </p:sp>
      <p:sp>
        <p:nvSpPr>
          <p:cNvPr id="3" name="Text Placeholder 2"/>
          <p:cNvSpPr>
            <a:spLocks noGrp="1"/>
          </p:cNvSpPr>
          <p:nvPr>
            <p:ph type="body" idx="1"/>
          </p:nvPr>
        </p:nvSpPr>
        <p:spPr>
          <a:xfrm>
            <a:off x="1169377" y="829993"/>
            <a:ext cx="3335840" cy="492369"/>
          </a:xfrm>
        </p:spPr>
        <p:txBody>
          <a:bodyPr/>
          <a:lstStyle/>
          <a:p>
            <a:r>
              <a:rPr lang="en-US" b="1" dirty="0" err="1" smtClean="0">
                <a:solidFill>
                  <a:schemeClr val="accent1">
                    <a:lumMod val="50000"/>
                  </a:schemeClr>
                </a:solidFill>
                <a:latin typeface="Arial" panose="020B0604020202020204" pitchFamily="34" charset="0"/>
                <a:cs typeface="Arial" panose="020B0604020202020204" pitchFamily="34" charset="0"/>
              </a:rPr>
              <a:t>prostanoids</a:t>
            </a:r>
            <a:r>
              <a:rPr lang="en-US" b="1" dirty="0" smtClean="0">
                <a:solidFill>
                  <a:schemeClr val="accent1">
                    <a:lumMod val="50000"/>
                  </a:schemeClr>
                </a:solidFill>
                <a:latin typeface="Arial" panose="020B0604020202020204" pitchFamily="34" charset="0"/>
                <a:cs typeface="Arial" panose="020B0604020202020204" pitchFamily="34" charset="0"/>
              </a:rPr>
              <a:t/>
            </a:r>
            <a:br>
              <a:rPr lang="en-US" b="1" dirty="0" smtClean="0">
                <a:solidFill>
                  <a:schemeClr val="accent1">
                    <a:lumMod val="50000"/>
                  </a:schemeClr>
                </a:solidFill>
                <a:latin typeface="Arial" panose="020B0604020202020204" pitchFamily="34" charset="0"/>
                <a:cs typeface="Arial" panose="020B0604020202020204" pitchFamily="34" charset="0"/>
              </a:rPr>
            </a:br>
            <a:endParaRPr lang="en-US" dirty="0"/>
          </a:p>
        </p:txBody>
      </p:sp>
      <p:sp>
        <p:nvSpPr>
          <p:cNvPr id="4" name="Content Placeholder 3"/>
          <p:cNvSpPr>
            <a:spLocks noGrp="1"/>
          </p:cNvSpPr>
          <p:nvPr>
            <p:ph sz="half" idx="2"/>
          </p:nvPr>
        </p:nvSpPr>
        <p:spPr>
          <a:xfrm>
            <a:off x="562708" y="1012874"/>
            <a:ext cx="3953021" cy="5627077"/>
          </a:xfrm>
        </p:spPr>
        <p:txBody>
          <a:bodyPr/>
          <a:lstStyle/>
          <a:p>
            <a:pPr marL="57150" indent="-57150">
              <a:buNone/>
            </a:pPr>
            <a:r>
              <a:rPr lang="en-US" dirty="0" err="1" smtClean="0">
                <a:solidFill>
                  <a:schemeClr val="tx1"/>
                </a:solidFill>
                <a:latin typeface="Arial" panose="020B0604020202020204" pitchFamily="34" charset="0"/>
                <a:cs typeface="Arial" panose="020B0604020202020204" pitchFamily="34" charset="0"/>
              </a:rPr>
              <a:t>Prostanoids</a:t>
            </a:r>
            <a:r>
              <a:rPr lang="en-US" dirty="0" smtClean="0">
                <a:solidFill>
                  <a:schemeClr val="tx1"/>
                </a:solidFill>
                <a:latin typeface="Arial" panose="020B0604020202020204" pitchFamily="34" charset="0"/>
                <a:cs typeface="Arial" panose="020B0604020202020204" pitchFamily="34" charset="0"/>
              </a:rPr>
              <a:t> mediate local symptoms of inflammation: </a:t>
            </a:r>
          </a:p>
          <a:p>
            <a:r>
              <a:rPr lang="en-US" dirty="0" smtClean="0">
                <a:solidFill>
                  <a:schemeClr val="tx1"/>
                </a:solidFill>
                <a:latin typeface="Arial" panose="020B0604020202020204" pitchFamily="34" charset="0"/>
                <a:cs typeface="Arial" panose="020B0604020202020204" pitchFamily="34" charset="0"/>
              </a:rPr>
              <a:t>vasoconstriction or </a:t>
            </a:r>
            <a:r>
              <a:rPr lang="en-US" dirty="0" err="1" smtClean="0">
                <a:solidFill>
                  <a:schemeClr val="tx1"/>
                </a:solidFill>
                <a:latin typeface="Arial" panose="020B0604020202020204" pitchFamily="34" charset="0"/>
                <a:cs typeface="Arial" panose="020B0604020202020204" pitchFamily="34" charset="0"/>
              </a:rPr>
              <a:t>vasodilation</a:t>
            </a:r>
            <a:endParaRPr lang="en-US" dirty="0" smtClean="0">
              <a:solidFill>
                <a:schemeClr val="tx1"/>
              </a:solidFill>
              <a:latin typeface="Arial" panose="020B0604020202020204" pitchFamily="34" charset="0"/>
              <a:cs typeface="Arial" panose="020B0604020202020204" pitchFamily="34" charset="0"/>
            </a:endParaRPr>
          </a:p>
          <a:p>
            <a:r>
              <a:rPr lang="en-US" dirty="0" smtClean="0">
                <a:solidFill>
                  <a:schemeClr val="tx1"/>
                </a:solidFill>
                <a:latin typeface="Arial" panose="020B0604020202020204" pitchFamily="34" charset="0"/>
                <a:cs typeface="Arial" panose="020B0604020202020204" pitchFamily="34" charset="0"/>
              </a:rPr>
              <a:t>coagulation</a:t>
            </a:r>
          </a:p>
          <a:p>
            <a:r>
              <a:rPr lang="en-US" dirty="0" smtClean="0">
                <a:solidFill>
                  <a:schemeClr val="tx1"/>
                </a:solidFill>
                <a:latin typeface="Arial" panose="020B0604020202020204" pitchFamily="34" charset="0"/>
                <a:cs typeface="Arial" panose="020B0604020202020204" pitchFamily="34" charset="0"/>
              </a:rPr>
              <a:t>pain and fever</a:t>
            </a:r>
          </a:p>
          <a:p>
            <a:pPr marL="0" indent="0">
              <a:buNone/>
            </a:pPr>
            <a:r>
              <a:rPr lang="en-US" dirty="0" smtClean="0">
                <a:solidFill>
                  <a:schemeClr val="tx1"/>
                </a:solidFill>
                <a:latin typeface="Arial" panose="020B0604020202020204" pitchFamily="34" charset="0"/>
                <a:cs typeface="Arial" panose="020B0604020202020204" pitchFamily="34" charset="0"/>
              </a:rPr>
              <a:t>• COX-2 is responsible for pain and inflammation, while COX-1 is responsible for platelet clotting actions</a:t>
            </a:r>
          </a:p>
          <a:p>
            <a:pPr marL="57150" indent="-57150">
              <a:buNone/>
            </a:pPr>
            <a:r>
              <a:rPr lang="en-US" dirty="0" smtClean="0">
                <a:solidFill>
                  <a:schemeClr val="tx1"/>
                </a:solidFill>
                <a:latin typeface="Arial" panose="020B0604020202020204" pitchFamily="34" charset="0"/>
                <a:cs typeface="Arial" panose="020B0604020202020204" pitchFamily="34" charset="0"/>
              </a:rPr>
              <a:t>• Inhibition of </a:t>
            </a:r>
            <a:r>
              <a:rPr lang="en-US" dirty="0" err="1" smtClean="0">
                <a:solidFill>
                  <a:schemeClr val="tx1"/>
                </a:solidFill>
                <a:latin typeface="Arial" panose="020B0604020202020204" pitchFamily="34" charset="0"/>
                <a:cs typeface="Arial" panose="020B0604020202020204" pitchFamily="34" charset="0"/>
              </a:rPr>
              <a:t>cyclooxygenase</a:t>
            </a:r>
            <a:r>
              <a:rPr lang="en-US" dirty="0" smtClean="0">
                <a:solidFill>
                  <a:schemeClr val="tx1"/>
                </a:solidFill>
                <a:latin typeface="Arial" panose="020B0604020202020204" pitchFamily="34" charset="0"/>
                <a:cs typeface="Arial" panose="020B0604020202020204" pitchFamily="34" charset="0"/>
              </a:rPr>
              <a:t>, specifically the inducible COX-2 </a:t>
            </a:r>
            <a:r>
              <a:rPr lang="en-US" dirty="0" err="1" smtClean="0">
                <a:solidFill>
                  <a:schemeClr val="tx1"/>
                </a:solidFill>
                <a:latin typeface="Arial" panose="020B0604020202020204" pitchFamily="34" charset="0"/>
                <a:cs typeface="Arial" panose="020B0604020202020204" pitchFamily="34" charset="0"/>
              </a:rPr>
              <a:t>isoform</a:t>
            </a:r>
            <a:r>
              <a:rPr lang="en-US" dirty="0" smtClean="0">
                <a:solidFill>
                  <a:schemeClr val="tx1"/>
                </a:solidFill>
                <a:latin typeface="Arial" panose="020B0604020202020204" pitchFamily="34" charset="0"/>
                <a:cs typeface="Arial" panose="020B0604020202020204" pitchFamily="34" charset="0"/>
              </a:rPr>
              <a:t>, is the hallmark of NSAIDs (non-steroidal anti-inflammatory drugs). </a:t>
            </a:r>
          </a:p>
          <a:p>
            <a:endParaRPr lang="en-US" dirty="0"/>
          </a:p>
        </p:txBody>
      </p:sp>
      <p:sp>
        <p:nvSpPr>
          <p:cNvPr id="5" name="Text Placeholder 4"/>
          <p:cNvSpPr>
            <a:spLocks noGrp="1"/>
          </p:cNvSpPr>
          <p:nvPr>
            <p:ph type="body" sz="quarter" idx="3"/>
          </p:nvPr>
        </p:nvSpPr>
        <p:spPr>
          <a:xfrm>
            <a:off x="4893759" y="577225"/>
            <a:ext cx="3335840" cy="421581"/>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     </a:t>
            </a:r>
            <a:r>
              <a:rPr lang="en-US" b="1" dirty="0" err="1" smtClean="0">
                <a:solidFill>
                  <a:schemeClr val="accent1">
                    <a:lumMod val="50000"/>
                  </a:schemeClr>
                </a:solidFill>
                <a:latin typeface="Arial" panose="020B0604020202020204" pitchFamily="34" charset="0"/>
                <a:cs typeface="Arial" panose="020B0604020202020204" pitchFamily="34" charset="0"/>
              </a:rPr>
              <a:t>leukotrienes</a:t>
            </a:r>
            <a:r>
              <a:rPr lang="en-US" b="1" dirty="0" smtClean="0">
                <a:solidFill>
                  <a:schemeClr val="accent1">
                    <a:lumMod val="50000"/>
                  </a:schemeClr>
                </a:solidFill>
                <a:latin typeface="Arial" panose="020B0604020202020204" pitchFamily="34" charset="0"/>
                <a:cs typeface="Arial" panose="020B0604020202020204" pitchFamily="34" charset="0"/>
              </a:rPr>
              <a:t> </a:t>
            </a:r>
            <a:endParaRPr lang="en-US" dirty="0"/>
          </a:p>
        </p:txBody>
      </p:sp>
      <p:sp>
        <p:nvSpPr>
          <p:cNvPr id="6" name="Content Placeholder 5"/>
          <p:cNvSpPr>
            <a:spLocks noGrp="1"/>
          </p:cNvSpPr>
          <p:nvPr>
            <p:ph sz="quarter" idx="4"/>
          </p:nvPr>
        </p:nvSpPr>
        <p:spPr>
          <a:xfrm>
            <a:off x="4909624" y="1012874"/>
            <a:ext cx="4065564" cy="5669280"/>
          </a:xfrm>
        </p:spPr>
        <p:txBody>
          <a:bodyPr/>
          <a:lstStyle/>
          <a:p>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Leukotrienes</a:t>
            </a:r>
            <a:r>
              <a:rPr lang="en-US" dirty="0" smtClean="0">
                <a:solidFill>
                  <a:schemeClr val="tx1"/>
                </a:solidFill>
                <a:latin typeface="Arial" panose="020B0604020202020204" pitchFamily="34" charset="0"/>
                <a:cs typeface="Arial" panose="020B0604020202020204" pitchFamily="34" charset="0"/>
              </a:rPr>
              <a:t> play an important role in inflammation. There is a </a:t>
            </a:r>
            <a:r>
              <a:rPr lang="en-US" dirty="0" err="1" smtClean="0">
                <a:solidFill>
                  <a:schemeClr val="tx1"/>
                </a:solidFill>
                <a:latin typeface="Arial" panose="020B0604020202020204" pitchFamily="34" charset="0"/>
                <a:cs typeface="Arial" panose="020B0604020202020204" pitchFamily="34" charset="0"/>
              </a:rPr>
              <a:t>neuroendocrine</a:t>
            </a:r>
            <a:r>
              <a:rPr lang="en-US" dirty="0" smtClean="0">
                <a:solidFill>
                  <a:schemeClr val="tx1"/>
                </a:solidFill>
                <a:latin typeface="Arial" panose="020B0604020202020204" pitchFamily="34" charset="0"/>
                <a:cs typeface="Arial" panose="020B0604020202020204" pitchFamily="34" charset="0"/>
              </a:rPr>
              <a:t> role for LTC4 in luteinizing hormone secretion. </a:t>
            </a:r>
          </a:p>
          <a:p>
            <a:r>
              <a:rPr lang="en-US" dirty="0" smtClean="0">
                <a:solidFill>
                  <a:schemeClr val="tx1"/>
                </a:solidFill>
                <a:latin typeface="Arial" panose="020B0604020202020204" pitchFamily="34" charset="0"/>
                <a:cs typeface="Arial" panose="020B0604020202020204" pitchFamily="34" charset="0"/>
              </a:rPr>
              <a:t> LTB4 causes adhesion and </a:t>
            </a:r>
            <a:r>
              <a:rPr lang="en-US" dirty="0" err="1" smtClean="0">
                <a:solidFill>
                  <a:schemeClr val="tx1"/>
                </a:solidFill>
                <a:latin typeface="Arial" panose="020B0604020202020204" pitchFamily="34" charset="0"/>
                <a:cs typeface="Arial" panose="020B0604020202020204" pitchFamily="34" charset="0"/>
              </a:rPr>
              <a:t>chemotaxis</a:t>
            </a:r>
            <a:r>
              <a:rPr lang="en-US" dirty="0" smtClean="0">
                <a:solidFill>
                  <a:schemeClr val="tx1"/>
                </a:solidFill>
                <a:latin typeface="Arial" panose="020B0604020202020204" pitchFamily="34" charset="0"/>
                <a:cs typeface="Arial" panose="020B0604020202020204" pitchFamily="34" charset="0"/>
              </a:rPr>
              <a:t> of leukocytes and stimulates aggregation, enzyme release, and generation of superoxide in </a:t>
            </a:r>
            <a:r>
              <a:rPr lang="en-US" dirty="0" err="1" smtClean="0">
                <a:solidFill>
                  <a:schemeClr val="tx1"/>
                </a:solidFill>
                <a:latin typeface="Arial" panose="020B0604020202020204" pitchFamily="34" charset="0"/>
                <a:cs typeface="Arial" panose="020B0604020202020204" pitchFamily="34" charset="0"/>
              </a:rPr>
              <a:t>neutrophils</a:t>
            </a:r>
            <a:r>
              <a:rPr lang="en-US" dirty="0" smtClean="0">
                <a:solidFill>
                  <a:schemeClr val="tx1"/>
                </a:solidFill>
                <a:latin typeface="Arial" panose="020B0604020202020204" pitchFamily="34" charset="0"/>
                <a:cs typeface="Arial" panose="020B0604020202020204" pitchFamily="34" charset="0"/>
              </a:rPr>
              <a:t>. </a:t>
            </a:r>
          </a:p>
          <a:p>
            <a:r>
              <a:rPr lang="en-US" dirty="0" smtClean="0">
                <a:solidFill>
                  <a:schemeClr val="tx1"/>
                </a:solidFill>
                <a:latin typeface="Arial" panose="020B0604020202020204" pitchFamily="34" charset="0"/>
                <a:cs typeface="Arial" panose="020B0604020202020204" pitchFamily="34" charset="0"/>
              </a:rPr>
              <a:t> Blocking </a:t>
            </a:r>
            <a:r>
              <a:rPr lang="en-US" dirty="0" err="1" smtClean="0">
                <a:solidFill>
                  <a:schemeClr val="tx1"/>
                </a:solidFill>
                <a:latin typeface="Arial" panose="020B0604020202020204" pitchFamily="34" charset="0"/>
                <a:cs typeface="Arial" panose="020B0604020202020204" pitchFamily="34" charset="0"/>
              </a:rPr>
              <a:t>leukotriene</a:t>
            </a:r>
            <a:r>
              <a:rPr lang="en-US" dirty="0" smtClean="0">
                <a:solidFill>
                  <a:schemeClr val="tx1"/>
                </a:solidFill>
                <a:latin typeface="Arial" panose="020B0604020202020204" pitchFamily="34" charset="0"/>
                <a:cs typeface="Arial" panose="020B0604020202020204" pitchFamily="34" charset="0"/>
              </a:rPr>
              <a:t> receptors can play a role in the management of inflammatory diseases such as asthma (by the drugs </a:t>
            </a:r>
            <a:r>
              <a:rPr lang="en-US" dirty="0" err="1" smtClean="0">
                <a:solidFill>
                  <a:schemeClr val="tx1"/>
                </a:solidFill>
                <a:latin typeface="Arial" panose="020B0604020202020204" pitchFamily="34" charset="0"/>
                <a:cs typeface="Arial" panose="020B0604020202020204" pitchFamily="34" charset="0"/>
              </a:rPr>
              <a:t>montelukast</a:t>
            </a:r>
            <a:r>
              <a:rPr lang="en-US" dirty="0" smtClean="0">
                <a:solidFill>
                  <a:schemeClr val="tx1"/>
                </a:solidFill>
                <a:latin typeface="Arial" panose="020B0604020202020204" pitchFamily="34" charset="0"/>
                <a:cs typeface="Arial" panose="020B0604020202020204" pitchFamily="34" charset="0"/>
              </a:rPr>
              <a:t> and </a:t>
            </a:r>
            <a:r>
              <a:rPr lang="en-US" dirty="0" err="1" smtClean="0">
                <a:solidFill>
                  <a:schemeClr val="tx1"/>
                </a:solidFill>
                <a:latin typeface="Arial" panose="020B0604020202020204" pitchFamily="34" charset="0"/>
                <a:cs typeface="Arial" panose="020B0604020202020204" pitchFamily="34" charset="0"/>
              </a:rPr>
              <a:t>zafirlukast</a:t>
            </a:r>
            <a:r>
              <a:rPr lang="en-US" dirty="0" smtClean="0">
                <a:solidFill>
                  <a:schemeClr val="tx1"/>
                </a:solidFill>
                <a:latin typeface="Arial" panose="020B0604020202020204" pitchFamily="34" charset="0"/>
                <a:cs typeface="Arial" panose="020B0604020202020204" pitchFamily="34" charset="0"/>
              </a:rPr>
              <a:t>), psoriasis, and rheumatoid arthritis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267700" cy="838200"/>
          </a:xfrm>
        </p:spPr>
        <p:txBody>
          <a:bodyPr>
            <a:normAutofit fontScale="90000"/>
          </a:bodyPr>
          <a:lstStyle/>
          <a:p>
            <a:r>
              <a:rPr lang="en-US" b="1" dirty="0">
                <a:solidFill>
                  <a:schemeClr val="accent1">
                    <a:lumMod val="50000"/>
                  </a:schemeClr>
                </a:solidFill>
                <a:latin typeface="Arial" panose="020B0604020202020204" pitchFamily="34" charset="0"/>
                <a:cs typeface="Arial" panose="020B0604020202020204" pitchFamily="34" charset="0"/>
              </a:rPr>
              <a:t>Role of Aspirin in </a:t>
            </a:r>
            <a:r>
              <a:rPr lang="en-US" b="1" dirty="0" smtClean="0">
                <a:solidFill>
                  <a:schemeClr val="accent1">
                    <a:lumMod val="50000"/>
                  </a:schemeClr>
                </a:solidFill>
                <a:latin typeface="Arial" panose="020B0604020202020204" pitchFamily="34" charset="0"/>
                <a:cs typeface="Arial" panose="020B0604020202020204" pitchFamily="34" charset="0"/>
              </a:rPr>
              <a:t>Inflammation</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801" y="1066800"/>
            <a:ext cx="2057400" cy="5562600"/>
          </a:xfrm>
        </p:spPr>
        <p:txBody>
          <a:bodyPr>
            <a:normAutofit/>
          </a:bodyPr>
          <a:lstStyle/>
          <a:p>
            <a:pPr marL="57150" indent="-57150"/>
            <a:r>
              <a:rPr lang="en-US" dirty="0" smtClean="0">
                <a:solidFill>
                  <a:schemeClr val="tx1"/>
                </a:solidFill>
                <a:latin typeface="Arial" panose="020B0604020202020204" pitchFamily="34" charset="0"/>
                <a:cs typeface="Arial" panose="020B0604020202020204" pitchFamily="34" charset="0"/>
              </a:rPr>
              <a:t> Aspirin </a:t>
            </a:r>
            <a:r>
              <a:rPr lang="en-US" dirty="0">
                <a:solidFill>
                  <a:schemeClr val="tx1"/>
                </a:solidFill>
                <a:latin typeface="Arial" panose="020B0604020202020204" pitchFamily="34" charset="0"/>
                <a:cs typeface="Arial" panose="020B0604020202020204" pitchFamily="34" charset="0"/>
              </a:rPr>
              <a:t>inhibits the COX pathway and consequently diverts arachidonic acid metabolites to the LO pathway. </a:t>
            </a:r>
          </a:p>
          <a:p>
            <a:pPr marL="0" indent="0">
              <a:buNone/>
            </a:pPr>
            <a:r>
              <a:rPr lang="en-US" dirty="0">
                <a:solidFill>
                  <a:schemeClr val="tx1"/>
                </a:solidFill>
                <a:latin typeface="Arial" panose="020B0604020202020204" pitchFamily="34" charset="0"/>
                <a:cs typeface="Arial" panose="020B0604020202020204" pitchFamily="34" charset="0"/>
              </a:rPr>
              <a:t>This also leads to a decrease in the levels of PGE2, the anti-inflammatory PG. </a:t>
            </a:r>
          </a:p>
          <a:p>
            <a:endParaRPr lang="en-US" dirty="0">
              <a:solidFill>
                <a:schemeClr val="tx1"/>
              </a:solidFill>
              <a:latin typeface="Arial" panose="020B0604020202020204" pitchFamily="34" charset="0"/>
              <a:cs typeface="Arial" panose="020B0604020202020204" pitchFamily="34" charset="0"/>
            </a:endParaRPr>
          </a:p>
        </p:txBody>
      </p:sp>
      <p:pic>
        <p:nvPicPr>
          <p:cNvPr id="4" name="Picture 3" descr="antiinflamm.png"/>
          <p:cNvPicPr>
            <a:picLocks noChangeAspect="1"/>
          </p:cNvPicPr>
          <p:nvPr/>
        </p:nvPicPr>
        <p:blipFill rotWithShape="1">
          <a:blip r:embed="rId2"/>
          <a:srcRect t="7143"/>
          <a:stretch/>
        </p:blipFill>
        <p:spPr>
          <a:xfrm>
            <a:off x="2743201" y="1066800"/>
            <a:ext cx="6400799" cy="5791200"/>
          </a:xfrm>
          <a:prstGeom prst="rect">
            <a:avLst/>
          </a:prstGeom>
        </p:spPr>
      </p:pic>
    </p:spTree>
    <p:extLst>
      <p:ext uri="{BB962C8B-B14F-4D97-AF65-F5344CB8AC3E}">
        <p14:creationId xmlns:p14="http://schemas.microsoft.com/office/powerpoint/2010/main" xmlns="" val="2030415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534400" cy="1828800"/>
          </a:xfrm>
        </p:spPr>
        <p:txBody>
          <a:bodyPr>
            <a:normAutofit/>
          </a:bodyPr>
          <a:lstStyle/>
          <a:p>
            <a:r>
              <a:rPr lang="en-US" b="1" dirty="0" smtClean="0">
                <a:solidFill>
                  <a:schemeClr val="accent1">
                    <a:lumMod val="50000"/>
                  </a:schemeClr>
                </a:solidFill>
                <a:latin typeface="Arial" panose="020B0604020202020204" pitchFamily="34" charset="0"/>
                <a:cs typeface="Arial" panose="020B0604020202020204" pitchFamily="34" charset="0"/>
              </a:rPr>
              <a:t>Pharmacological applications of Eicosanoids</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600200"/>
            <a:ext cx="8115300" cy="5257800"/>
          </a:xfrm>
        </p:spPr>
        <p:txBody>
          <a:bodyPr>
            <a:noAutofit/>
          </a:bodyPr>
          <a:lstStyle/>
          <a:p>
            <a:r>
              <a:rPr lang="en-US" sz="2800" b="1" dirty="0" smtClean="0">
                <a:solidFill>
                  <a:schemeClr val="tx1"/>
                </a:solidFill>
                <a:latin typeface="Arial" panose="020B0604020202020204" pitchFamily="34" charset="0"/>
                <a:cs typeface="Arial" panose="020B0604020202020204" pitchFamily="34" charset="0"/>
              </a:rPr>
              <a:t>Cardiovascular uses- </a:t>
            </a:r>
            <a:r>
              <a:rPr lang="en-US" sz="2800" dirty="0" smtClean="0">
                <a:solidFill>
                  <a:schemeClr val="tx1"/>
                </a:solidFill>
                <a:latin typeface="Arial" panose="020B0604020202020204" pitchFamily="34" charset="0"/>
                <a:cs typeface="Arial" panose="020B0604020202020204" pitchFamily="34" charset="0"/>
              </a:rPr>
              <a:t>pulmonary arterial hypertension, peripheral vascular disease</a:t>
            </a:r>
          </a:p>
          <a:p>
            <a:r>
              <a:rPr lang="en-US" sz="2800" dirty="0" smtClean="0">
                <a:solidFill>
                  <a:schemeClr val="tx1"/>
                </a:solidFill>
                <a:latin typeface="Arial" panose="020B0604020202020204" pitchFamily="34" charset="0"/>
                <a:cs typeface="Arial" panose="020B0604020202020204" pitchFamily="34" charset="0"/>
              </a:rPr>
              <a:t> </a:t>
            </a:r>
            <a:r>
              <a:rPr lang="en-US" sz="2800" b="1" dirty="0" smtClean="0">
                <a:solidFill>
                  <a:schemeClr val="tx1"/>
                </a:solidFill>
                <a:latin typeface="Arial" panose="020B0604020202020204" pitchFamily="34" charset="0"/>
                <a:cs typeface="Arial" panose="020B0604020202020204" pitchFamily="34" charset="0"/>
              </a:rPr>
              <a:t>Digestive Uses- </a:t>
            </a:r>
            <a:r>
              <a:rPr lang="en-US" sz="2800" dirty="0" smtClean="0">
                <a:solidFill>
                  <a:schemeClr val="tx1"/>
                </a:solidFill>
                <a:latin typeface="Arial" panose="020B0604020202020204" pitchFamily="34" charset="0"/>
                <a:cs typeface="Arial" panose="020B0604020202020204" pitchFamily="34" charset="0"/>
              </a:rPr>
              <a:t>indicated in the treatment of gastro duodenal ulcer and for the prevention of NSAID-induced ulcers. </a:t>
            </a:r>
          </a:p>
          <a:p>
            <a:r>
              <a:rPr lang="en-US" sz="2800" b="1" dirty="0" smtClean="0">
                <a:solidFill>
                  <a:schemeClr val="tx1"/>
                </a:solidFill>
                <a:latin typeface="Arial" panose="020B0604020202020204" pitchFamily="34" charset="0"/>
                <a:cs typeface="Arial" panose="020B0604020202020204" pitchFamily="34" charset="0"/>
              </a:rPr>
              <a:t>Gynecological and obstetrical uses - </a:t>
            </a:r>
            <a:r>
              <a:rPr lang="en-US" sz="2800" dirty="0" smtClean="0">
                <a:solidFill>
                  <a:schemeClr val="tx1"/>
                </a:solidFill>
                <a:latin typeface="Arial" panose="020B0604020202020204" pitchFamily="34" charset="0"/>
                <a:cs typeface="Arial" panose="020B0604020202020204" pitchFamily="34" charset="0"/>
              </a:rPr>
              <a:t>They induce cervical dilatation and uterine contractions, particularly in late pregnancy.</a:t>
            </a:r>
          </a:p>
          <a:p>
            <a:r>
              <a:rPr lang="en-US" sz="2800" b="1" dirty="0" smtClean="0">
                <a:solidFill>
                  <a:schemeClr val="tx1"/>
                </a:solidFill>
                <a:latin typeface="Arial" panose="020B0604020202020204" pitchFamily="34" charset="0"/>
                <a:cs typeface="Arial" panose="020B0604020202020204" pitchFamily="34" charset="0"/>
              </a:rPr>
              <a:t>Bronchial Asthma- </a:t>
            </a:r>
            <a:r>
              <a:rPr lang="en-US" sz="2800" dirty="0" smtClean="0">
                <a:solidFill>
                  <a:schemeClr val="tx1"/>
                </a:solidFill>
                <a:latin typeface="Arial" panose="020B0604020202020204" pitchFamily="34" charset="0"/>
                <a:cs typeface="Arial" panose="020B0604020202020204" pitchFamily="34" charset="0"/>
              </a:rPr>
              <a:t>PGE2 agonists and </a:t>
            </a:r>
            <a:r>
              <a:rPr lang="en-US" sz="2800" dirty="0" err="1" smtClean="0">
                <a:solidFill>
                  <a:schemeClr val="tx1"/>
                </a:solidFill>
                <a:latin typeface="Arial" panose="020B0604020202020204" pitchFamily="34" charset="0"/>
                <a:cs typeface="Arial" panose="020B0604020202020204" pitchFamily="34" charset="0"/>
              </a:rPr>
              <a:t>leukotrienes</a:t>
            </a:r>
            <a:r>
              <a:rPr lang="en-US" sz="2800" dirty="0" smtClean="0">
                <a:solidFill>
                  <a:schemeClr val="tx1"/>
                </a:solidFill>
                <a:latin typeface="Arial" panose="020B0604020202020204" pitchFamily="34" charset="0"/>
                <a:cs typeface="Arial" panose="020B0604020202020204" pitchFamily="34" charset="0"/>
              </a:rPr>
              <a:t> receptor antagonists are used for the treatment of bronchial asthma.</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200900" cy="1485900"/>
          </a:xfrm>
        </p:spPr>
        <p:txBody>
          <a:bodyPr>
            <a:normAutofit/>
          </a:bodyPr>
          <a:lstStyle/>
          <a:p>
            <a:r>
              <a:rPr lang="en-US" sz="4000" b="1" dirty="0">
                <a:solidFill>
                  <a:schemeClr val="accent1">
                    <a:lumMod val="50000"/>
                  </a:schemeClr>
                </a:solidFill>
                <a:latin typeface="Arial" panose="020B0604020202020204" pitchFamily="34" charset="0"/>
                <a:cs typeface="Arial" panose="020B0604020202020204" pitchFamily="34" charset="0"/>
              </a:rPr>
              <a:t>Peptides Autacoids</a:t>
            </a:r>
            <a:endParaRPr lang="en-US" sz="4000"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295400"/>
            <a:ext cx="7734300" cy="5410200"/>
          </a:xfrm>
        </p:spPr>
        <p:txBody>
          <a:bodyPr>
            <a:noAutofit/>
          </a:bodyPr>
          <a:lstStyle/>
          <a:p>
            <a:pPr marL="0" indent="0">
              <a:buNone/>
            </a:pPr>
            <a:r>
              <a:rPr lang="en-US" sz="3200" dirty="0" smtClean="0">
                <a:solidFill>
                  <a:schemeClr val="tx1"/>
                </a:solidFill>
                <a:latin typeface="Arial" panose="020B0604020202020204" pitchFamily="34" charset="0"/>
                <a:cs typeface="Arial" panose="020B0604020202020204" pitchFamily="34" charset="0"/>
              </a:rPr>
              <a:t>1. </a:t>
            </a:r>
            <a:r>
              <a:rPr lang="en-US" sz="3200" b="1" dirty="0" smtClean="0">
                <a:solidFill>
                  <a:schemeClr val="tx1"/>
                </a:solidFill>
                <a:latin typeface="Arial" panose="020B0604020202020204" pitchFamily="34" charset="0"/>
                <a:cs typeface="Arial" panose="020B0604020202020204" pitchFamily="34" charset="0"/>
              </a:rPr>
              <a:t>Hormones from non-neural sources: </a:t>
            </a:r>
          </a:p>
          <a:p>
            <a:pPr marL="0" indent="0">
              <a:buNone/>
            </a:pPr>
            <a:r>
              <a:rPr lang="en-US" sz="2800" dirty="0" smtClean="0">
                <a:solidFill>
                  <a:schemeClr val="tx1"/>
                </a:solidFill>
                <a:latin typeface="Arial" panose="020B0604020202020204" pitchFamily="34" charset="0"/>
                <a:cs typeface="Arial" panose="020B0604020202020204" pitchFamily="34" charset="0"/>
              </a:rPr>
              <a:t>(angiotensin and bradykinin, as well as other hormones such as insulin, endothelin, atrial natriuretic peptide)</a:t>
            </a:r>
          </a:p>
          <a:p>
            <a:pPr marL="0" indent="0">
              <a:buNone/>
            </a:pPr>
            <a:r>
              <a:rPr lang="en-US" sz="3200" dirty="0" smtClean="0">
                <a:solidFill>
                  <a:schemeClr val="tx1"/>
                </a:solidFill>
                <a:latin typeface="Arial" panose="020B0604020202020204" pitchFamily="34" charset="0"/>
                <a:cs typeface="Arial" panose="020B0604020202020204" pitchFamily="34" charset="0"/>
              </a:rPr>
              <a:t>2. </a:t>
            </a:r>
            <a:r>
              <a:rPr lang="en-US" sz="3200" b="1" dirty="0" smtClean="0">
                <a:solidFill>
                  <a:schemeClr val="tx1"/>
                </a:solidFill>
                <a:latin typeface="Arial" panose="020B0604020202020204" pitchFamily="34" charset="0"/>
                <a:cs typeface="Arial" panose="020B0604020202020204" pitchFamily="34" charset="0"/>
              </a:rPr>
              <a:t>Neuroendocrine </a:t>
            </a:r>
            <a:r>
              <a:rPr lang="en-US" sz="3200" b="1" dirty="0">
                <a:solidFill>
                  <a:schemeClr val="tx1"/>
                </a:solidFill>
                <a:latin typeface="Arial" panose="020B0604020202020204" pitchFamily="34" charset="0"/>
                <a:cs typeface="Arial" panose="020B0604020202020204" pitchFamily="34" charset="0"/>
              </a:rPr>
              <a:t>mediators</a:t>
            </a:r>
          </a:p>
          <a:p>
            <a:pPr marL="0" indent="0">
              <a:buNone/>
            </a:pPr>
            <a:r>
              <a:rPr lang="en-US" sz="2800" dirty="0">
                <a:solidFill>
                  <a:schemeClr val="tx1"/>
                </a:solidFill>
                <a:latin typeface="Arial" panose="020B0604020202020204" pitchFamily="34" charset="0"/>
                <a:cs typeface="Arial" panose="020B0604020202020204" pitchFamily="34" charset="0"/>
              </a:rPr>
              <a:t>( vasopressin, somatostatin, hypothalamic releasing hormones, ACTH, LH, FSH and TSH</a:t>
            </a:r>
            <a:r>
              <a:rPr lang="en-US" sz="2800" dirty="0" smtClean="0">
                <a:solidFill>
                  <a:schemeClr val="tx1"/>
                </a:solidFill>
                <a:latin typeface="Arial" panose="020B0604020202020204" pitchFamily="34" charset="0"/>
                <a:cs typeface="Arial" panose="020B0604020202020204" pitchFamily="34" charset="0"/>
              </a:rPr>
              <a:t>)</a:t>
            </a:r>
          </a:p>
          <a:p>
            <a:pPr marL="0" indent="0">
              <a:buNone/>
            </a:pPr>
            <a:r>
              <a:rPr lang="en-US" sz="3200" dirty="0" smtClean="0">
                <a:solidFill>
                  <a:schemeClr val="tx1"/>
                </a:solidFill>
                <a:latin typeface="Arial" panose="020B0604020202020204" pitchFamily="34" charset="0"/>
                <a:cs typeface="Arial" panose="020B0604020202020204" pitchFamily="34" charset="0"/>
              </a:rPr>
              <a:t>3. </a:t>
            </a:r>
            <a:r>
              <a:rPr lang="en-US" sz="3200" b="1" dirty="0">
                <a:solidFill>
                  <a:schemeClr val="tx1"/>
                </a:solidFill>
                <a:latin typeface="Arial" panose="020B0604020202020204" pitchFamily="34" charset="0"/>
                <a:cs typeface="Arial" panose="020B0604020202020204" pitchFamily="34" charset="0"/>
              </a:rPr>
              <a:t>M</a:t>
            </a:r>
            <a:r>
              <a:rPr lang="en-US" sz="3200" b="1" dirty="0" smtClean="0">
                <a:solidFill>
                  <a:schemeClr val="tx1"/>
                </a:solidFill>
                <a:latin typeface="Arial" panose="020B0604020202020204" pitchFamily="34" charset="0"/>
                <a:cs typeface="Arial" panose="020B0604020202020204" pitchFamily="34" charset="0"/>
              </a:rPr>
              <a:t>ediators </a:t>
            </a:r>
            <a:r>
              <a:rPr lang="en-US" sz="3200" b="1" dirty="0">
                <a:solidFill>
                  <a:schemeClr val="tx1"/>
                </a:solidFill>
                <a:latin typeface="Arial" panose="020B0604020202020204" pitchFamily="34" charset="0"/>
                <a:cs typeface="Arial" panose="020B0604020202020204" pitchFamily="34" charset="0"/>
              </a:rPr>
              <a:t>of the immune system </a:t>
            </a:r>
          </a:p>
          <a:p>
            <a:pPr marL="0" indent="0">
              <a:buNone/>
            </a:pPr>
            <a:r>
              <a:rPr lang="en-US" sz="2800" dirty="0">
                <a:solidFill>
                  <a:schemeClr val="tx1"/>
                </a:solidFill>
                <a:latin typeface="Arial" panose="020B0604020202020204" pitchFamily="34" charset="0"/>
                <a:cs typeface="Arial" panose="020B0604020202020204" pitchFamily="34" charset="0"/>
              </a:rPr>
              <a:t>(cytokines</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6654925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4114800" cy="838200"/>
          </a:xfrm>
        </p:spPr>
        <p:txBody>
          <a:bodyPr>
            <a:normAutofit/>
          </a:bodyPr>
          <a:lstStyle/>
          <a:p>
            <a:r>
              <a:rPr lang="en-US" sz="4000" b="1" dirty="0">
                <a:solidFill>
                  <a:schemeClr val="accent1">
                    <a:lumMod val="50000"/>
                  </a:schemeClr>
                </a:solidFill>
                <a:latin typeface="Arial" panose="020B0604020202020204" pitchFamily="34" charset="0"/>
                <a:cs typeface="Arial" panose="020B0604020202020204" pitchFamily="34" charset="0"/>
              </a:rPr>
              <a:t>Bradykinin</a:t>
            </a:r>
          </a:p>
        </p:txBody>
      </p:sp>
      <p:sp>
        <p:nvSpPr>
          <p:cNvPr id="3" name="Content Placeholder 2"/>
          <p:cNvSpPr>
            <a:spLocks noGrp="1"/>
          </p:cNvSpPr>
          <p:nvPr>
            <p:ph idx="1"/>
          </p:nvPr>
        </p:nvSpPr>
        <p:spPr>
          <a:xfrm>
            <a:off x="990600" y="1524000"/>
            <a:ext cx="7924800" cy="5181600"/>
          </a:xfrm>
        </p:spPr>
        <p:txBody>
          <a:bodyPr>
            <a:normAutofit/>
          </a:bodyPr>
          <a:lstStyle/>
          <a:p>
            <a:pPr>
              <a:buFont typeface="Wingdings" panose="05000000000000000000" pitchFamily="2" charset="2"/>
              <a:buChar char="q"/>
            </a:pPr>
            <a:r>
              <a:rPr lang="en-US" sz="2800" dirty="0">
                <a:solidFill>
                  <a:schemeClr val="tx1"/>
                </a:solidFill>
                <a:latin typeface="Arial" panose="020B0604020202020204" pitchFamily="34" charset="0"/>
                <a:cs typeface="Arial" panose="020B0604020202020204" pitchFamily="34" charset="0"/>
              </a:rPr>
              <a:t> (Greek </a:t>
            </a:r>
            <a:r>
              <a:rPr lang="en-US" sz="2800" dirty="0" err="1">
                <a:solidFill>
                  <a:schemeClr val="tx1"/>
                </a:solidFill>
                <a:latin typeface="Arial" panose="020B0604020202020204" pitchFamily="34" charset="0"/>
                <a:cs typeface="Arial" panose="020B0604020202020204" pitchFamily="34" charset="0"/>
              </a:rPr>
              <a:t>brady</a:t>
            </a:r>
            <a:r>
              <a:rPr lang="en-US" sz="2800" dirty="0">
                <a:solidFill>
                  <a:schemeClr val="tx1"/>
                </a:solidFill>
                <a:latin typeface="Arial" panose="020B0604020202020204" pitchFamily="34" charset="0"/>
                <a:cs typeface="Arial" panose="020B0604020202020204" pitchFamily="34" charset="0"/>
              </a:rPr>
              <a:t>-, </a:t>
            </a:r>
            <a:r>
              <a:rPr lang="en-US" sz="2800" dirty="0">
                <a:solidFill>
                  <a:srgbClr val="C00000"/>
                </a:solidFill>
                <a:latin typeface="Arial" panose="020B0604020202020204" pitchFamily="34" charset="0"/>
                <a:cs typeface="Arial" panose="020B0604020202020204" pitchFamily="34" charset="0"/>
              </a:rPr>
              <a:t>slow</a:t>
            </a:r>
            <a:r>
              <a:rPr lang="en-US" sz="2800" dirty="0">
                <a:solidFill>
                  <a:schemeClr val="tx1"/>
                </a:solidFill>
                <a:latin typeface="Arial" panose="020B0604020202020204" pitchFamily="34" charset="0"/>
                <a:cs typeface="Arial" panose="020B0604020202020204" pitchFamily="34" charset="0"/>
              </a:rPr>
              <a:t>; -</a:t>
            </a:r>
            <a:r>
              <a:rPr lang="en-US" sz="2800" dirty="0" err="1">
                <a:solidFill>
                  <a:schemeClr val="tx1"/>
                </a:solidFill>
                <a:latin typeface="Arial" panose="020B0604020202020204" pitchFamily="34" charset="0"/>
                <a:cs typeface="Arial" panose="020B0604020202020204" pitchFamily="34" charset="0"/>
              </a:rPr>
              <a:t>kinin</a:t>
            </a:r>
            <a:r>
              <a:rPr lang="en-US" sz="2800" dirty="0">
                <a:solidFill>
                  <a:schemeClr val="tx1"/>
                </a:solidFill>
                <a:latin typeface="Arial" panose="020B0604020202020204" pitchFamily="34" charset="0"/>
                <a:cs typeface="Arial" panose="020B0604020202020204" pitchFamily="34" charset="0"/>
              </a:rPr>
              <a:t>, </a:t>
            </a:r>
            <a:r>
              <a:rPr lang="en-US" sz="2800" dirty="0" err="1">
                <a:solidFill>
                  <a:schemeClr val="tx1"/>
                </a:solidFill>
                <a:latin typeface="Arial" panose="020B0604020202020204" pitchFamily="34" charset="0"/>
                <a:cs typeface="Arial" panose="020B0604020202020204" pitchFamily="34" charset="0"/>
              </a:rPr>
              <a:t>kīn</a:t>
            </a:r>
            <a:r>
              <a:rPr lang="en-US" sz="2800" dirty="0">
                <a:solidFill>
                  <a:schemeClr val="tx1"/>
                </a:solidFill>
                <a:latin typeface="Arial" panose="020B0604020202020204" pitchFamily="34" charset="0"/>
                <a:cs typeface="Arial" panose="020B0604020202020204" pitchFamily="34" charset="0"/>
              </a:rPr>
              <a:t>(</a:t>
            </a:r>
            <a:r>
              <a:rPr lang="en-US" sz="2800" dirty="0" err="1">
                <a:solidFill>
                  <a:schemeClr val="tx1"/>
                </a:solidFill>
                <a:latin typeface="Arial" panose="020B0604020202020204" pitchFamily="34" charset="0"/>
                <a:cs typeface="Arial" panose="020B0604020202020204" pitchFamily="34" charset="0"/>
              </a:rPr>
              <a:t>eîn</a:t>
            </a:r>
            <a:r>
              <a:rPr lang="en-US" sz="2800" dirty="0">
                <a:solidFill>
                  <a:schemeClr val="tx1"/>
                </a:solidFill>
                <a:latin typeface="Arial" panose="020B0604020202020204" pitchFamily="34" charset="0"/>
                <a:cs typeface="Arial" panose="020B0604020202020204" pitchFamily="34" charset="0"/>
              </a:rPr>
              <a:t>) </a:t>
            </a:r>
            <a:r>
              <a:rPr lang="en-US" sz="2800" dirty="0">
                <a:solidFill>
                  <a:srgbClr val="C00000"/>
                </a:solidFill>
                <a:latin typeface="Arial" panose="020B0604020202020204" pitchFamily="34" charset="0"/>
                <a:cs typeface="Arial" panose="020B0604020202020204" pitchFamily="34" charset="0"/>
              </a:rPr>
              <a:t>to move</a:t>
            </a:r>
            <a:r>
              <a:rPr lang="en-US" sz="2800" dirty="0">
                <a:solidFill>
                  <a:schemeClr val="tx1"/>
                </a:solidFill>
                <a:latin typeface="Arial" panose="020B0604020202020204" pitchFamily="34" charset="0"/>
                <a:cs typeface="Arial" panose="020B0604020202020204" pitchFamily="34" charset="0"/>
              </a:rPr>
              <a:t>) is an inflammatory mediator. </a:t>
            </a:r>
          </a:p>
          <a:p>
            <a:pPr>
              <a:buFont typeface="Wingdings" panose="05000000000000000000" pitchFamily="2" charset="2"/>
              <a:buChar char="q"/>
            </a:pPr>
            <a:r>
              <a:rPr lang="en-US" sz="2800" dirty="0">
                <a:solidFill>
                  <a:schemeClr val="tx1"/>
                </a:solidFill>
                <a:latin typeface="Arial" panose="020B0604020202020204" pitchFamily="34" charset="0"/>
                <a:cs typeface="Arial" panose="020B0604020202020204" pitchFamily="34" charset="0"/>
              </a:rPr>
              <a:t> It is a peptide that causes blood vessels to </a:t>
            </a:r>
            <a:r>
              <a:rPr lang="en-US" sz="2800" dirty="0" smtClean="0">
                <a:solidFill>
                  <a:schemeClr val="tx1"/>
                </a:solidFill>
                <a:latin typeface="Arial" panose="020B0604020202020204" pitchFamily="34" charset="0"/>
                <a:cs typeface="Arial" panose="020B0604020202020204" pitchFamily="34" charset="0"/>
              </a:rPr>
              <a:t>dilate </a:t>
            </a:r>
            <a:r>
              <a:rPr lang="en-US" sz="2800" dirty="0">
                <a:solidFill>
                  <a:schemeClr val="tx1"/>
                </a:solidFill>
                <a:latin typeface="Arial" panose="020B0604020202020204" pitchFamily="34" charset="0"/>
                <a:cs typeface="Arial" panose="020B0604020202020204" pitchFamily="34" charset="0"/>
              </a:rPr>
              <a:t>via the release of </a:t>
            </a:r>
            <a:r>
              <a:rPr lang="en-US" sz="2800" dirty="0" smtClean="0">
                <a:solidFill>
                  <a:srgbClr val="C00000"/>
                </a:solidFill>
                <a:latin typeface="Arial" panose="020B0604020202020204" pitchFamily="34" charset="0"/>
                <a:cs typeface="Arial" panose="020B0604020202020204" pitchFamily="34" charset="0"/>
              </a:rPr>
              <a:t>prostacyclin and</a:t>
            </a:r>
            <a:r>
              <a:rPr lang="en-US" sz="2800" dirty="0">
                <a:solidFill>
                  <a:srgbClr val="C00000"/>
                </a:solidFill>
                <a:latin typeface="Arial" panose="020B0604020202020204" pitchFamily="34" charset="0"/>
                <a:cs typeface="Arial" panose="020B0604020202020204" pitchFamily="34" charset="0"/>
              </a:rPr>
              <a:t> nitric </a:t>
            </a:r>
            <a:r>
              <a:rPr lang="en-US" sz="2800" dirty="0" smtClean="0">
                <a:solidFill>
                  <a:srgbClr val="C00000"/>
                </a:solidFill>
                <a:latin typeface="Arial" panose="020B0604020202020204" pitchFamily="34" charset="0"/>
                <a:cs typeface="Arial" panose="020B0604020202020204" pitchFamily="34" charset="0"/>
              </a:rPr>
              <a:t>oxide </a:t>
            </a:r>
          </a:p>
          <a:p>
            <a:pPr>
              <a:buFont typeface="Wingdings" panose="05000000000000000000" pitchFamily="2" charset="2"/>
              <a:buChar char="q"/>
            </a:pPr>
            <a:r>
              <a:rPr lang="en-US" sz="2800" dirty="0">
                <a:solidFill>
                  <a:schemeClr val="tx1"/>
                </a:solidFill>
                <a:latin typeface="Arial" panose="020B0604020202020204" pitchFamily="34" charset="0"/>
                <a:cs typeface="Arial" panose="020B0604020202020204" pitchFamily="34" charset="0"/>
              </a:rPr>
              <a:t> </a:t>
            </a:r>
            <a:r>
              <a:rPr lang="en-US" sz="2800" dirty="0" smtClean="0">
                <a:solidFill>
                  <a:schemeClr val="tx1"/>
                </a:solidFill>
                <a:latin typeface="Arial" panose="020B0604020202020204" pitchFamily="34" charset="0"/>
                <a:cs typeface="Arial" panose="020B0604020202020204" pitchFamily="34" charset="0"/>
              </a:rPr>
              <a:t>Bradykinin </a:t>
            </a:r>
            <a:r>
              <a:rPr lang="en-US" sz="2800" dirty="0">
                <a:solidFill>
                  <a:schemeClr val="tx1"/>
                </a:solidFill>
                <a:latin typeface="Arial" panose="020B0604020202020204" pitchFamily="34" charset="0"/>
                <a:cs typeface="Arial" panose="020B0604020202020204" pitchFamily="34" charset="0"/>
              </a:rPr>
              <a:t>is active peptide ,</a:t>
            </a:r>
            <a:r>
              <a:rPr lang="en-GB" sz="2800" dirty="0">
                <a:solidFill>
                  <a:schemeClr val="tx1"/>
                </a:solidFill>
                <a:latin typeface="Arial" panose="020B0604020202020204" pitchFamily="34" charset="0"/>
                <a:cs typeface="Arial" panose="020B0604020202020204" pitchFamily="34" charset="0"/>
              </a:rPr>
              <a:t>consisting of </a:t>
            </a:r>
            <a:r>
              <a:rPr lang="en-GB" sz="2800" dirty="0">
                <a:solidFill>
                  <a:srgbClr val="C00000"/>
                </a:solidFill>
                <a:latin typeface="Arial" panose="020B0604020202020204" pitchFamily="34" charset="0"/>
                <a:cs typeface="Arial" panose="020B0604020202020204" pitchFamily="34" charset="0"/>
              </a:rPr>
              <a:t>nine amino </a:t>
            </a:r>
            <a:r>
              <a:rPr lang="en-GB" sz="2800" dirty="0">
                <a:solidFill>
                  <a:schemeClr val="tx1"/>
                </a:solidFill>
                <a:latin typeface="Arial" panose="020B0604020202020204" pitchFamily="34" charset="0"/>
                <a:cs typeface="Arial" panose="020B0604020202020204" pitchFamily="34" charset="0"/>
              </a:rPr>
              <a:t>acid, </a:t>
            </a:r>
            <a:endParaRPr lang="en-GB" sz="2800" dirty="0" smtClean="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q"/>
            </a:pPr>
            <a:r>
              <a:rPr lang="en-GB" sz="2800" dirty="0">
                <a:solidFill>
                  <a:schemeClr val="tx1"/>
                </a:solidFill>
                <a:latin typeface="Arial" panose="020B0604020202020204" pitchFamily="34" charset="0"/>
                <a:cs typeface="Arial" panose="020B0604020202020204" pitchFamily="34" charset="0"/>
              </a:rPr>
              <a:t> </a:t>
            </a:r>
            <a:r>
              <a:rPr lang="en-US" sz="2800" dirty="0" smtClean="0">
                <a:solidFill>
                  <a:schemeClr val="tx1"/>
                </a:solidFill>
                <a:latin typeface="Arial" panose="020B0604020202020204" pitchFamily="34" charset="0"/>
                <a:cs typeface="Arial" panose="020B0604020202020204" pitchFamily="34" charset="0"/>
              </a:rPr>
              <a:t>formed </a:t>
            </a:r>
            <a:r>
              <a:rPr lang="en-US" sz="2800" dirty="0">
                <a:solidFill>
                  <a:schemeClr val="tx1"/>
                </a:solidFill>
                <a:latin typeface="Arial" panose="020B0604020202020204" pitchFamily="34" charset="0"/>
                <a:cs typeface="Arial" panose="020B0604020202020204" pitchFamily="34" charset="0"/>
              </a:rPr>
              <a:t>by proteolytic cleavage of circulating protein termed </a:t>
            </a:r>
            <a:r>
              <a:rPr lang="en-US" sz="2800" b="1" dirty="0" smtClean="0">
                <a:solidFill>
                  <a:srgbClr val="C00000"/>
                </a:solidFill>
                <a:latin typeface="Arial" panose="020B0604020202020204" pitchFamily="34" charset="0"/>
                <a:cs typeface="Arial" panose="020B0604020202020204" pitchFamily="34" charset="0"/>
              </a:rPr>
              <a:t>kininogen</a:t>
            </a:r>
            <a:r>
              <a:rPr lang="en-US" sz="2800" dirty="0" smtClean="0">
                <a:solidFill>
                  <a:schemeClr val="tx1"/>
                </a:solidFill>
                <a:latin typeface="Arial" panose="020B0604020202020204" pitchFamily="34" charset="0"/>
                <a:cs typeface="Arial" panose="020B0604020202020204" pitchFamily="34" charset="0"/>
              </a:rPr>
              <a:t> by </a:t>
            </a:r>
            <a:r>
              <a:rPr lang="en-US" sz="2800" dirty="0">
                <a:solidFill>
                  <a:schemeClr val="tx1"/>
                </a:solidFill>
                <a:latin typeface="Arial" panose="020B0604020202020204" pitchFamily="34" charset="0"/>
                <a:cs typeface="Arial" panose="020B0604020202020204" pitchFamily="34" charset="0"/>
              </a:rPr>
              <a:t>the serine pro­tease </a:t>
            </a:r>
            <a:r>
              <a:rPr lang="en-US" sz="2800" b="1" dirty="0" smtClean="0">
                <a:solidFill>
                  <a:srgbClr val="C00000"/>
                </a:solidFill>
                <a:latin typeface="Arial" panose="020B0604020202020204" pitchFamily="34" charset="0"/>
                <a:cs typeface="Arial" panose="020B0604020202020204" pitchFamily="34" charset="0"/>
              </a:rPr>
              <a:t>Kallikrein</a:t>
            </a:r>
            <a:r>
              <a:rPr lang="en-US" sz="2800" b="1" dirty="0" smtClean="0">
                <a:solidFill>
                  <a:schemeClr val="tx1"/>
                </a:solidFill>
                <a:latin typeface="Arial" panose="020B0604020202020204" pitchFamily="34" charset="0"/>
                <a:cs typeface="Arial" panose="020B0604020202020204" pitchFamily="34" charset="0"/>
              </a:rPr>
              <a:t>.</a:t>
            </a:r>
            <a:endParaRPr lang="en-US"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267227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100" y="228600"/>
            <a:ext cx="7200900" cy="1485900"/>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Definition</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524000"/>
            <a:ext cx="7200900" cy="4343400"/>
          </a:xfrm>
        </p:spPr>
        <p:txBody>
          <a:bodyPr>
            <a:normAutofit/>
          </a:bodyPr>
          <a:lstStyle/>
          <a:p>
            <a:pPr>
              <a:buNone/>
            </a:pPr>
            <a:r>
              <a:rPr lang="en-US" sz="3200" dirty="0" smtClean="0">
                <a:solidFill>
                  <a:schemeClr val="tx1"/>
                </a:solidFill>
                <a:latin typeface="Arial" panose="020B0604020202020204" pitchFamily="34" charset="0"/>
                <a:cs typeface="Arial" panose="020B0604020202020204" pitchFamily="34" charset="0"/>
              </a:rPr>
              <a:t>The term is derived from ‘GREEK’ </a:t>
            </a:r>
          </a:p>
          <a:p>
            <a:r>
              <a:rPr lang="en-US" sz="3200" dirty="0" smtClean="0">
                <a:solidFill>
                  <a:schemeClr val="tx1"/>
                </a:solidFill>
                <a:latin typeface="Arial" panose="020B0604020202020204" pitchFamily="34" charset="0"/>
                <a:cs typeface="Arial" panose="020B0604020202020204" pitchFamily="34" charset="0"/>
              </a:rPr>
              <a:t>Autos = self </a:t>
            </a:r>
          </a:p>
          <a:p>
            <a:r>
              <a:rPr lang="en-US" sz="3200" dirty="0" err="1" smtClean="0">
                <a:solidFill>
                  <a:schemeClr val="tx1"/>
                </a:solidFill>
                <a:latin typeface="Arial" panose="020B0604020202020204" pitchFamily="34" charset="0"/>
                <a:cs typeface="Arial" panose="020B0604020202020204" pitchFamily="34" charset="0"/>
              </a:rPr>
              <a:t>Akos</a:t>
            </a:r>
            <a:r>
              <a:rPr lang="en-US" sz="3200" dirty="0" smtClean="0">
                <a:solidFill>
                  <a:schemeClr val="tx1"/>
                </a:solidFill>
                <a:latin typeface="Arial" panose="020B0604020202020204" pitchFamily="34" charset="0"/>
                <a:cs typeface="Arial" panose="020B0604020202020204" pitchFamily="34" charset="0"/>
              </a:rPr>
              <a:t> = healing substance </a:t>
            </a:r>
          </a:p>
          <a:p>
            <a:pPr>
              <a:buNone/>
            </a:pPr>
            <a:r>
              <a:rPr lang="en-US" sz="3200" dirty="0" smtClean="0">
                <a:solidFill>
                  <a:schemeClr val="tx1"/>
                </a:solidFill>
                <a:latin typeface="Arial" panose="020B0604020202020204" pitchFamily="34" charset="0"/>
                <a:cs typeface="Arial" panose="020B0604020202020204" pitchFamily="34" charset="0"/>
              </a:rPr>
              <a:t>                                or </a:t>
            </a:r>
          </a:p>
          <a:p>
            <a:pPr>
              <a:buNone/>
            </a:pPr>
            <a:r>
              <a:rPr lang="en-US" sz="3200" dirty="0" smtClean="0">
                <a:solidFill>
                  <a:schemeClr val="tx1"/>
                </a:solidFill>
                <a:latin typeface="Arial" panose="020B0604020202020204" pitchFamily="34" charset="0"/>
                <a:cs typeface="Arial" panose="020B0604020202020204" pitchFamily="34" charset="0"/>
              </a:rPr>
              <a:t>  Remedy or some times called Local Hormones</a:t>
            </a:r>
            <a:endParaRPr lang="en-US" sz="32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01752" y="1447800"/>
            <a:ext cx="3432048" cy="5105400"/>
          </a:xfrm>
        </p:spPr>
        <p:txBody>
          <a:bodyPr>
            <a:normAutofit/>
          </a:bodyPr>
          <a:lstStyle/>
          <a:p>
            <a:pPr marL="0" indent="0">
              <a:buNone/>
            </a:pPr>
            <a:endParaRPr lang="en-US" b="1" dirty="0" smtClean="0">
              <a:solidFill>
                <a:srgbClr val="FF0000"/>
              </a:solidFill>
              <a:latin typeface="Arial" panose="020B0604020202020204" pitchFamily="34" charset="0"/>
              <a:cs typeface="Arial" panose="020B0604020202020204" pitchFamily="34" charset="0"/>
            </a:endParaRPr>
          </a:p>
          <a:p>
            <a:r>
              <a:rPr lang="en-US" b="1" dirty="0" smtClean="0">
                <a:solidFill>
                  <a:srgbClr val="FF0000"/>
                </a:solidFill>
                <a:latin typeface="Arial" panose="020B0604020202020204" pitchFamily="34" charset="0"/>
                <a:cs typeface="Arial" panose="020B0604020202020204" pitchFamily="34" charset="0"/>
              </a:rPr>
              <a:t>kininase </a:t>
            </a:r>
            <a:r>
              <a:rPr lang="en-US" b="1" dirty="0">
                <a:solidFill>
                  <a:srgbClr val="FF0000"/>
                </a:solidFill>
                <a:latin typeface="Arial" panose="020B0604020202020204" pitchFamily="34" charset="0"/>
                <a:cs typeface="Arial" panose="020B0604020202020204" pitchFamily="34" charset="0"/>
              </a:rPr>
              <a:t>II</a:t>
            </a:r>
            <a:r>
              <a:rPr lang="en-US" dirty="0">
                <a:latin typeface="Arial" panose="020B0604020202020204" pitchFamily="34" charset="0"/>
                <a:cs typeface="Arial" panose="020B0604020202020204" pitchFamily="34" charset="0"/>
              </a:rPr>
              <a:t>, is a peptidyl dipeptidase that inactivates kinins by removing the two C-terminal amino acids</a:t>
            </a:r>
          </a:p>
          <a:p>
            <a:endParaRPr lang="en-US" dirty="0"/>
          </a:p>
        </p:txBody>
      </p:sp>
      <p:pic>
        <p:nvPicPr>
          <p:cNvPr id="4" name="Picture 3"/>
          <p:cNvPicPr>
            <a:picLocks noChangeAspect="1"/>
          </p:cNvPicPr>
          <p:nvPr/>
        </p:nvPicPr>
        <p:blipFill rotWithShape="1">
          <a:blip r:embed="rId2"/>
          <a:srcRect l="590"/>
          <a:stretch/>
        </p:blipFill>
        <p:spPr>
          <a:xfrm>
            <a:off x="0" y="0"/>
            <a:ext cx="9144000" cy="6858000"/>
          </a:xfrm>
          <a:prstGeom prst="rect">
            <a:avLst/>
          </a:prstGeom>
        </p:spPr>
      </p:pic>
    </p:spTree>
    <p:extLst>
      <p:ext uri="{BB962C8B-B14F-4D97-AF65-F5344CB8AC3E}">
        <p14:creationId xmlns:p14="http://schemas.microsoft.com/office/powerpoint/2010/main" xmlns="" val="14960826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95262"/>
            <a:ext cx="7200900" cy="990600"/>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Bradykinin receptor</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066800"/>
            <a:ext cx="8382000" cy="5638800"/>
          </a:xfrm>
        </p:spPr>
        <p:txBody>
          <a:bodyPr>
            <a:noAutofit/>
          </a:bodyPr>
          <a:lstStyle/>
          <a:p>
            <a:r>
              <a:rPr lang="en-US" dirty="0">
                <a:solidFill>
                  <a:schemeClr val="tx1"/>
                </a:solidFill>
                <a:latin typeface="Arial" panose="020B0604020202020204" pitchFamily="34" charset="0"/>
                <a:cs typeface="Arial" panose="020B0604020202020204" pitchFamily="34" charset="0"/>
              </a:rPr>
              <a:t>Two receptors, designated B1 and B2. </a:t>
            </a:r>
          </a:p>
          <a:p>
            <a:r>
              <a:rPr lang="en-US" dirty="0">
                <a:solidFill>
                  <a:schemeClr val="tx1"/>
                </a:solidFill>
                <a:latin typeface="Arial" panose="020B0604020202020204" pitchFamily="34" charset="0"/>
                <a:cs typeface="Arial" panose="020B0604020202020204" pitchFamily="34" charset="0"/>
              </a:rPr>
              <a:t>Both are G protein-coupled receptors</a:t>
            </a:r>
          </a:p>
          <a:p>
            <a:r>
              <a:rPr lang="en-US" b="1" dirty="0">
                <a:solidFill>
                  <a:srgbClr val="C00000"/>
                </a:solidFill>
                <a:latin typeface="Arial" panose="020B0604020202020204" pitchFamily="34" charset="0"/>
                <a:cs typeface="Arial" panose="020B0604020202020204" pitchFamily="34" charset="0"/>
              </a:rPr>
              <a:t>B1 receptors </a:t>
            </a:r>
            <a:endParaRPr lang="en-US" b="1" dirty="0" smtClean="0">
              <a:solidFill>
                <a:srgbClr val="C00000"/>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dirty="0" smtClean="0">
                <a:solidFill>
                  <a:schemeClr val="tx1"/>
                </a:solidFill>
                <a:latin typeface="Arial" panose="020B0604020202020204" pitchFamily="34" charset="0"/>
                <a:cs typeface="Arial" panose="020B0604020202020204" pitchFamily="34" charset="0"/>
              </a:rPr>
              <a:t>are </a:t>
            </a:r>
            <a:r>
              <a:rPr lang="en-US" dirty="0">
                <a:solidFill>
                  <a:schemeClr val="tx1"/>
                </a:solidFill>
                <a:latin typeface="Arial" panose="020B0604020202020204" pitchFamily="34" charset="0"/>
                <a:cs typeface="Arial" panose="020B0604020202020204" pitchFamily="34" charset="0"/>
              </a:rPr>
              <a:t>normally expressed at very low levels but are strongly induced in inflamed or damaged tissues by cytokines such as IL-1. </a:t>
            </a:r>
          </a:p>
          <a:p>
            <a:pPr>
              <a:buFont typeface="Wingdings" panose="05000000000000000000" pitchFamily="2" charset="2"/>
              <a:buChar char="ü"/>
            </a:pPr>
            <a:r>
              <a:rPr lang="en-US" dirty="0" smtClean="0">
                <a:solidFill>
                  <a:schemeClr val="tx1"/>
                </a:solidFill>
                <a:latin typeface="Arial" panose="020B0604020202020204" pitchFamily="34" charset="0"/>
                <a:cs typeface="Arial" panose="020B0604020202020204" pitchFamily="34" charset="0"/>
              </a:rPr>
              <a:t>It respond </a:t>
            </a:r>
            <a:r>
              <a:rPr lang="en-US" dirty="0">
                <a:solidFill>
                  <a:schemeClr val="tx1"/>
                </a:solidFill>
                <a:latin typeface="Arial" panose="020B0604020202020204" pitchFamily="34" charset="0"/>
                <a:cs typeface="Arial" panose="020B0604020202020204" pitchFamily="34" charset="0"/>
              </a:rPr>
              <a:t>to des-Arg9-bradykinin but not to </a:t>
            </a:r>
            <a:r>
              <a:rPr lang="en-US" dirty="0" smtClean="0">
                <a:solidFill>
                  <a:schemeClr val="tx1"/>
                </a:solidFill>
                <a:latin typeface="Arial" panose="020B0604020202020204" pitchFamily="34" charset="0"/>
                <a:cs typeface="Arial" panose="020B0604020202020204" pitchFamily="34" charset="0"/>
              </a:rPr>
              <a:t>bradykinin</a:t>
            </a:r>
            <a:endParaRPr lang="en-US" dirty="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dirty="0" smtClean="0">
                <a:solidFill>
                  <a:schemeClr val="tx1"/>
                </a:solidFill>
                <a:latin typeface="Arial" panose="020B0604020202020204" pitchFamily="34" charset="0"/>
                <a:cs typeface="Arial" panose="020B0604020202020204" pitchFamily="34" charset="0"/>
              </a:rPr>
              <a:t>significant </a:t>
            </a:r>
            <a:r>
              <a:rPr lang="en-US" dirty="0">
                <a:solidFill>
                  <a:schemeClr val="tx1"/>
                </a:solidFill>
                <a:latin typeface="Arial" panose="020B0604020202020204" pitchFamily="34" charset="0"/>
                <a:cs typeface="Arial" panose="020B0604020202020204" pitchFamily="34" charset="0"/>
              </a:rPr>
              <a:t>role in </a:t>
            </a:r>
            <a:r>
              <a:rPr lang="en-US" dirty="0" smtClean="0">
                <a:solidFill>
                  <a:schemeClr val="tx1"/>
                </a:solidFill>
                <a:latin typeface="Arial" panose="020B0604020202020204" pitchFamily="34" charset="0"/>
                <a:cs typeface="Arial" panose="020B0604020202020204" pitchFamily="34" charset="0"/>
              </a:rPr>
              <a:t>inflammation</a:t>
            </a:r>
          </a:p>
          <a:p>
            <a:pPr>
              <a:buFont typeface="Wingdings" panose="05000000000000000000" pitchFamily="2" charset="2"/>
              <a:buChar char="ü"/>
            </a:pPr>
            <a:r>
              <a:rPr lang="en-US" dirty="0">
                <a:solidFill>
                  <a:schemeClr val="tx1"/>
                </a:solidFill>
                <a:latin typeface="Arial" panose="020B0604020202020204" pitchFamily="34" charset="0"/>
                <a:cs typeface="Arial" panose="020B0604020202020204" pitchFamily="34" charset="0"/>
              </a:rPr>
              <a:t>i</a:t>
            </a:r>
            <a:r>
              <a:rPr lang="en-US" dirty="0" smtClean="0">
                <a:solidFill>
                  <a:schemeClr val="tx1"/>
                </a:solidFill>
                <a:latin typeface="Arial" panose="020B0604020202020204" pitchFamily="34" charset="0"/>
                <a:cs typeface="Arial" panose="020B0604020202020204" pitchFamily="34" charset="0"/>
              </a:rPr>
              <a:t>ts antagonists </a:t>
            </a:r>
            <a:r>
              <a:rPr lang="en-US" dirty="0">
                <a:solidFill>
                  <a:schemeClr val="tx1"/>
                </a:solidFill>
                <a:latin typeface="Arial" panose="020B0604020202020204" pitchFamily="34" charset="0"/>
                <a:cs typeface="Arial" panose="020B0604020202020204" pitchFamily="34" charset="0"/>
              </a:rPr>
              <a:t>could be used in cough and neurological disorders</a:t>
            </a:r>
            <a:r>
              <a:rPr lang="en-US" dirty="0">
                <a:latin typeface="Arial" panose="020B0604020202020204" pitchFamily="34" charset="0"/>
                <a:cs typeface="Arial" panose="020B0604020202020204" pitchFamily="34" charset="0"/>
              </a:rPr>
              <a:t> </a:t>
            </a:r>
          </a:p>
          <a:p>
            <a:r>
              <a:rPr lang="en-US" b="1" dirty="0">
                <a:solidFill>
                  <a:srgbClr val="C00000"/>
                </a:solidFill>
                <a:latin typeface="Arial" panose="020B0604020202020204" pitchFamily="34" charset="0"/>
                <a:cs typeface="Arial" panose="020B0604020202020204" pitchFamily="34" charset="0"/>
              </a:rPr>
              <a:t>B2 receptors </a:t>
            </a:r>
            <a:endParaRPr lang="en-US" b="1" dirty="0" smtClean="0">
              <a:solidFill>
                <a:srgbClr val="C00000"/>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dirty="0" smtClean="0">
                <a:solidFill>
                  <a:schemeClr val="tx1"/>
                </a:solidFill>
                <a:latin typeface="Arial" panose="020B0604020202020204" pitchFamily="34" charset="0"/>
                <a:cs typeface="Arial" panose="020B0604020202020204" pitchFamily="34" charset="0"/>
              </a:rPr>
              <a:t>are </a:t>
            </a:r>
            <a:r>
              <a:rPr lang="en-US" dirty="0">
                <a:solidFill>
                  <a:schemeClr val="tx1"/>
                </a:solidFill>
                <a:latin typeface="Arial" panose="020B0604020202020204" pitchFamily="34" charset="0"/>
                <a:cs typeface="Arial" panose="020B0604020202020204" pitchFamily="34" charset="0"/>
              </a:rPr>
              <a:t>constitutively present in many normal cells and are activated by </a:t>
            </a:r>
            <a:r>
              <a:rPr lang="en-US" dirty="0" smtClean="0">
                <a:solidFill>
                  <a:schemeClr val="tx1"/>
                </a:solidFill>
                <a:latin typeface="Arial" panose="020B0604020202020204" pitchFamily="34" charset="0"/>
                <a:cs typeface="Arial" panose="020B0604020202020204" pitchFamily="34" charset="0"/>
              </a:rPr>
              <a:t>bradykinin.</a:t>
            </a:r>
          </a:p>
          <a:p>
            <a:pPr>
              <a:buFont typeface="Wingdings" panose="05000000000000000000" pitchFamily="2" charset="2"/>
              <a:buChar char="ü"/>
            </a:pPr>
            <a:r>
              <a:rPr lang="en-US" dirty="0" smtClean="0">
                <a:solidFill>
                  <a:schemeClr val="tx1"/>
                </a:solidFill>
                <a:latin typeface="Arial" panose="020B0604020202020204" pitchFamily="34" charset="0"/>
                <a:cs typeface="Arial" panose="020B0604020202020204" pitchFamily="34" charset="0"/>
              </a:rPr>
              <a:t>It stimulates </a:t>
            </a:r>
            <a:r>
              <a:rPr lang="en-US" dirty="0">
                <a:solidFill>
                  <a:schemeClr val="tx1"/>
                </a:solidFill>
                <a:latin typeface="Arial" panose="020B0604020202020204" pitchFamily="34" charset="0"/>
                <a:cs typeface="Arial" panose="020B0604020202020204" pitchFamily="34" charset="0"/>
              </a:rPr>
              <a:t>Na+ </a:t>
            </a:r>
            <a:r>
              <a:rPr lang="en-US" dirty="0" smtClean="0">
                <a:solidFill>
                  <a:schemeClr val="tx1"/>
                </a:solidFill>
                <a:latin typeface="Arial" panose="020B0604020202020204" pitchFamily="34" charset="0"/>
                <a:cs typeface="Arial" panose="020B0604020202020204" pitchFamily="34" charset="0"/>
              </a:rPr>
              <a:t>excretion.</a:t>
            </a:r>
            <a:endParaRPr lang="en-US" dirty="0">
              <a:solidFill>
                <a:schemeClr val="tx1"/>
              </a:solidFill>
              <a:latin typeface="Arial" panose="020B0604020202020204" pitchFamily="34" charset="0"/>
              <a:cs typeface="Arial" panose="020B0604020202020204" pitchFamily="34" charset="0"/>
            </a:endParaRPr>
          </a:p>
          <a:p>
            <a:r>
              <a:rPr lang="en-GB" b="1" dirty="0">
                <a:solidFill>
                  <a:srgbClr val="C00000"/>
                </a:solidFill>
                <a:latin typeface="Arial" panose="020B0604020202020204" pitchFamily="34" charset="0"/>
                <a:cs typeface="Arial" panose="020B0604020202020204" pitchFamily="34" charset="0"/>
              </a:rPr>
              <a:t>Antagonists: </a:t>
            </a:r>
            <a:r>
              <a:rPr lang="en-GB" dirty="0" err="1">
                <a:solidFill>
                  <a:schemeClr val="tx1"/>
                </a:solidFill>
                <a:latin typeface="Arial" panose="020B0604020202020204" pitchFamily="34" charset="0"/>
                <a:cs typeface="Arial" panose="020B0604020202020204" pitchFamily="34" charset="0"/>
              </a:rPr>
              <a:t>Deltibant</a:t>
            </a:r>
            <a:r>
              <a:rPr lang="en-GB" dirty="0">
                <a:solidFill>
                  <a:schemeClr val="tx1"/>
                </a:solidFill>
                <a:latin typeface="Arial" panose="020B0604020202020204" pitchFamily="34" charset="0"/>
                <a:cs typeface="Arial" panose="020B0604020202020204" pitchFamily="34" charset="0"/>
              </a:rPr>
              <a:t>, </a:t>
            </a:r>
            <a:r>
              <a:rPr lang="en-GB" dirty="0" err="1">
                <a:solidFill>
                  <a:schemeClr val="tx1"/>
                </a:solidFill>
                <a:latin typeface="Arial" panose="020B0604020202020204" pitchFamily="34" charset="0"/>
                <a:cs typeface="Arial" panose="020B0604020202020204" pitchFamily="34" charset="0"/>
              </a:rPr>
              <a:t>Icatibant</a:t>
            </a:r>
            <a:r>
              <a:rPr lang="en-GB" dirty="0">
                <a:solidFill>
                  <a:schemeClr val="tx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xmlns="" val="3215631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7200900" cy="1485900"/>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Pharmacological actions:</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295400"/>
            <a:ext cx="7200900" cy="5410200"/>
          </a:xfrm>
        </p:spPr>
        <p:txBody>
          <a:bodyPr>
            <a:normAutofit/>
          </a:bodyPr>
          <a:lstStyle/>
          <a:p>
            <a:r>
              <a:rPr lang="en-US" sz="2800" dirty="0">
                <a:solidFill>
                  <a:schemeClr val="tx1"/>
                </a:solidFill>
                <a:latin typeface="Arial" panose="020B0604020202020204" pitchFamily="34" charset="0"/>
                <a:cs typeface="Arial" panose="020B0604020202020204" pitchFamily="34" charset="0"/>
              </a:rPr>
              <a:t>– Vasodilatation</a:t>
            </a:r>
          </a:p>
          <a:p>
            <a:r>
              <a:rPr lang="en-US" sz="2800" dirty="0">
                <a:solidFill>
                  <a:schemeClr val="tx1"/>
                </a:solidFill>
                <a:latin typeface="Arial" panose="020B0604020202020204" pitchFamily="34" charset="0"/>
                <a:cs typeface="Arial" panose="020B0604020202020204" pitchFamily="34" charset="0"/>
              </a:rPr>
              <a:t>– Increased vascular permeability </a:t>
            </a:r>
          </a:p>
          <a:p>
            <a:r>
              <a:rPr lang="en-US" sz="2800" dirty="0">
                <a:solidFill>
                  <a:schemeClr val="tx1"/>
                </a:solidFill>
                <a:latin typeface="Arial" panose="020B0604020202020204" pitchFamily="34" charset="0"/>
                <a:cs typeface="Arial" panose="020B0604020202020204" pitchFamily="34" charset="0"/>
              </a:rPr>
              <a:t>– Stimulation of pain nerve endings </a:t>
            </a:r>
          </a:p>
          <a:p>
            <a:r>
              <a:rPr lang="en-US" sz="2800" dirty="0">
                <a:solidFill>
                  <a:schemeClr val="tx1"/>
                </a:solidFill>
                <a:latin typeface="Arial" panose="020B0604020202020204" pitchFamily="34" charset="0"/>
                <a:cs typeface="Arial" panose="020B0604020202020204" pitchFamily="34" charset="0"/>
              </a:rPr>
              <a:t>– Stimulation of epithelial ion transport and fluid secretion in airways and gastrointestinal tract</a:t>
            </a:r>
          </a:p>
          <a:p>
            <a:r>
              <a:rPr lang="en-US" sz="2800" dirty="0">
                <a:solidFill>
                  <a:schemeClr val="tx1"/>
                </a:solidFill>
                <a:latin typeface="Arial" panose="020B0604020202020204" pitchFamily="34" charset="0"/>
                <a:cs typeface="Arial" panose="020B0604020202020204" pitchFamily="34" charset="0"/>
              </a:rPr>
              <a:t>– Contraction of intestinal and uterine smooth muscle</a:t>
            </a:r>
          </a:p>
          <a:p>
            <a:r>
              <a:rPr lang="en-US" sz="2800" dirty="0">
                <a:solidFill>
                  <a:schemeClr val="tx1"/>
                </a:solidFill>
                <a:latin typeface="Arial" panose="020B0604020202020204" pitchFamily="34" charset="0"/>
                <a:cs typeface="Arial" panose="020B0604020202020204" pitchFamily="34" charset="0"/>
              </a:rPr>
              <a:t>– Contribute to inflammatory responses as autacoids that act locally</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42051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52400"/>
            <a:ext cx="7200900" cy="1485900"/>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Angiotensin</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20852" y="1353626"/>
            <a:ext cx="3546348" cy="5504373"/>
          </a:xfrm>
        </p:spPr>
        <p:txBody>
          <a:bodyPr>
            <a:normAutofit/>
          </a:bodyPr>
          <a:lstStyle/>
          <a:p>
            <a:pPr marL="114300" indent="-114300"/>
            <a:r>
              <a:rPr lang="en-US" sz="2400" dirty="0" smtClean="0">
                <a:solidFill>
                  <a:schemeClr val="tx1"/>
                </a:solidFill>
                <a:latin typeface="Arial" panose="020B0604020202020204" pitchFamily="34" charset="0"/>
                <a:cs typeface="Arial" panose="020B0604020202020204" pitchFamily="34" charset="0"/>
              </a:rPr>
              <a:t> is a peptide hormone that causes </a:t>
            </a:r>
            <a:r>
              <a:rPr lang="en-US" sz="2400" dirty="0" err="1" smtClean="0">
                <a:solidFill>
                  <a:schemeClr val="tx1"/>
                </a:solidFill>
                <a:latin typeface="Arial" panose="020B0604020202020204" pitchFamily="34" charset="0"/>
                <a:cs typeface="Arial" panose="020B0604020202020204" pitchFamily="34" charset="0"/>
              </a:rPr>
              <a:t>vasoconstricton</a:t>
            </a:r>
            <a:endParaRPr lang="en-US" sz="2400" dirty="0" smtClean="0">
              <a:solidFill>
                <a:schemeClr val="tx1"/>
              </a:solidFill>
              <a:latin typeface="Arial" panose="020B0604020202020204" pitchFamily="34" charset="0"/>
              <a:cs typeface="Arial" panose="020B0604020202020204" pitchFamily="34" charset="0"/>
            </a:endParaRPr>
          </a:p>
          <a:p>
            <a:pPr marL="114300" indent="-114300"/>
            <a:r>
              <a:rPr lang="en-US" sz="3200" b="1" dirty="0" smtClean="0">
                <a:solidFill>
                  <a:schemeClr val="tx1"/>
                </a:solidFill>
                <a:latin typeface="Arial" panose="020B0604020202020204" pitchFamily="34" charset="0"/>
                <a:cs typeface="Arial" panose="020B0604020202020204" pitchFamily="34" charset="0"/>
              </a:rPr>
              <a:t>Synthesis</a:t>
            </a:r>
            <a:r>
              <a:rPr lang="en-US" sz="2400" dirty="0">
                <a:solidFill>
                  <a:schemeClr val="tx1"/>
                </a:solidFill>
                <a:latin typeface="Arial" panose="020B0604020202020204" pitchFamily="34" charset="0"/>
                <a:cs typeface="Arial" panose="020B0604020202020204" pitchFamily="34" charset="0"/>
              </a:rPr>
              <a:t/>
            </a:r>
            <a:br>
              <a:rPr lang="en-US" sz="2400" dirty="0">
                <a:solidFill>
                  <a:schemeClr val="tx1"/>
                </a:solidFill>
                <a:latin typeface="Arial" panose="020B0604020202020204" pitchFamily="34" charset="0"/>
                <a:cs typeface="Arial" panose="020B0604020202020204" pitchFamily="34" charset="0"/>
              </a:rPr>
            </a:br>
            <a:r>
              <a:rPr lang="en-US" sz="2400" dirty="0">
                <a:solidFill>
                  <a:schemeClr val="tx1"/>
                </a:solidFill>
                <a:latin typeface="Arial" panose="020B0604020202020204" pitchFamily="34" charset="0"/>
                <a:cs typeface="Arial" panose="020B0604020202020204" pitchFamily="34" charset="0"/>
              </a:rPr>
              <a:t>Precursor is Angiotensinogen; a plasma </a:t>
            </a:r>
            <a:r>
              <a:rPr lang="el-GR" sz="2400" dirty="0" smtClean="0">
                <a:solidFill>
                  <a:schemeClr val="tx1"/>
                </a:solidFill>
                <a:latin typeface="Arial" panose="020B0604020202020204" pitchFamily="34" charset="0"/>
                <a:cs typeface="Arial" panose="020B0604020202020204" pitchFamily="34" charset="0"/>
              </a:rPr>
              <a:t>α</a:t>
            </a:r>
            <a:r>
              <a:rPr lang="en-US" sz="2400" dirty="0" smtClean="0">
                <a:solidFill>
                  <a:schemeClr val="tx1"/>
                </a:solidFill>
                <a:latin typeface="Arial" panose="020B0604020202020204" pitchFamily="34" charset="0"/>
                <a:cs typeface="Arial" panose="020B0604020202020204" pitchFamily="34" charset="0"/>
              </a:rPr>
              <a:t>-globulin </a:t>
            </a:r>
            <a:r>
              <a:rPr lang="en-US" sz="2400" dirty="0">
                <a:solidFill>
                  <a:schemeClr val="tx1"/>
                </a:solidFill>
                <a:latin typeface="Arial" panose="020B0604020202020204" pitchFamily="34" charset="0"/>
                <a:cs typeface="Arial" panose="020B0604020202020204" pitchFamily="34" charset="0"/>
              </a:rPr>
              <a:t>synthesized in the liver.</a:t>
            </a:r>
          </a:p>
          <a:p>
            <a:pPr marL="114300" indent="-114300"/>
            <a:r>
              <a:rPr lang="en-US" sz="2400" dirty="0">
                <a:solidFill>
                  <a:schemeClr val="tx1"/>
                </a:solidFill>
                <a:latin typeface="Arial" panose="020B0604020202020204" pitchFamily="34" charset="0"/>
                <a:cs typeface="Arial" panose="020B0604020202020204" pitchFamily="34" charset="0"/>
              </a:rPr>
              <a:t>Biosynthesis of angiotensinogen is stimulated by inflammation, </a:t>
            </a:r>
            <a:r>
              <a:rPr lang="en-US" sz="2400" dirty="0" smtClean="0">
                <a:solidFill>
                  <a:schemeClr val="tx1"/>
                </a:solidFill>
                <a:latin typeface="Arial" panose="020B0604020202020204" pitchFamily="34" charset="0"/>
                <a:cs typeface="Arial" panose="020B0604020202020204" pitchFamily="34" charset="0"/>
              </a:rPr>
              <a:t>insulin and estrogens</a:t>
            </a:r>
            <a:endParaRPr lang="en-US" sz="2400" dirty="0">
              <a:solidFill>
                <a:schemeClr val="tx1"/>
              </a:solidFill>
              <a:latin typeface="Arial" panose="020B0604020202020204" pitchFamily="34" charset="0"/>
              <a:cs typeface="Arial" panose="020B0604020202020204" pitchFamily="34" charset="0"/>
            </a:endParaRPr>
          </a:p>
          <a:p>
            <a:pPr marL="114300" indent="-114300"/>
            <a:endParaRPr lang="en-US" sz="2400" dirty="0">
              <a:solidFill>
                <a:schemeClr val="tx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2"/>
          <a:srcRect r="11945"/>
          <a:stretch/>
        </p:blipFill>
        <p:spPr>
          <a:xfrm>
            <a:off x="4267200" y="1219201"/>
            <a:ext cx="4876800" cy="5638798"/>
          </a:xfrm>
          <a:prstGeom prst="rect">
            <a:avLst/>
          </a:prstGeom>
        </p:spPr>
      </p:pic>
    </p:spTree>
    <p:extLst>
      <p:ext uri="{BB962C8B-B14F-4D97-AF65-F5344CB8AC3E}">
        <p14:creationId xmlns:p14="http://schemas.microsoft.com/office/powerpoint/2010/main" xmlns="" val="1450575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8548357" cy="758952"/>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Receptor</a:t>
            </a:r>
          </a:p>
        </p:txBody>
      </p:sp>
      <p:sp>
        <p:nvSpPr>
          <p:cNvPr id="3" name="Content Placeholder 2"/>
          <p:cNvSpPr>
            <a:spLocks noGrp="1"/>
          </p:cNvSpPr>
          <p:nvPr>
            <p:ph idx="1"/>
          </p:nvPr>
        </p:nvSpPr>
        <p:spPr>
          <a:xfrm>
            <a:off x="609600" y="987552"/>
            <a:ext cx="8196072" cy="5870448"/>
          </a:xfrm>
        </p:spPr>
        <p:txBody>
          <a:bodyPr>
            <a:noAutofit/>
          </a:bodyPr>
          <a:lstStyle/>
          <a:p>
            <a:r>
              <a:rPr lang="en-US" sz="2800" dirty="0">
                <a:solidFill>
                  <a:schemeClr val="tx1"/>
                </a:solidFill>
                <a:latin typeface="Arial" panose="020B0604020202020204" pitchFamily="34" charset="0"/>
                <a:cs typeface="Arial" panose="020B0604020202020204" pitchFamily="34" charset="0"/>
              </a:rPr>
              <a:t>Angiotensin II binds to specific GPCRs, designated AT1 and AT2.</a:t>
            </a:r>
          </a:p>
          <a:p>
            <a:r>
              <a:rPr lang="en-US" sz="2800" dirty="0">
                <a:solidFill>
                  <a:schemeClr val="tx1"/>
                </a:solidFill>
                <a:latin typeface="Arial" panose="020B0604020202020204" pitchFamily="34" charset="0"/>
                <a:cs typeface="Arial" panose="020B0604020202020204" pitchFamily="34" charset="0"/>
              </a:rPr>
              <a:t>Effects mediated by </a:t>
            </a:r>
            <a:r>
              <a:rPr lang="en-US" sz="2800" b="1" dirty="0">
                <a:solidFill>
                  <a:srgbClr val="C00000"/>
                </a:solidFill>
                <a:latin typeface="Arial" panose="020B0604020202020204" pitchFamily="34" charset="0"/>
                <a:cs typeface="Arial" panose="020B0604020202020204" pitchFamily="34" charset="0"/>
              </a:rPr>
              <a:t>AT1 receptors </a:t>
            </a:r>
            <a:r>
              <a:rPr lang="en-US" sz="2800" dirty="0">
                <a:solidFill>
                  <a:schemeClr val="tx1"/>
                </a:solidFill>
                <a:latin typeface="Arial" panose="020B0604020202020204" pitchFamily="34" charset="0"/>
                <a:cs typeface="Arial" panose="020B0604020202020204" pitchFamily="34" charset="0"/>
              </a:rPr>
              <a:t>include: </a:t>
            </a:r>
          </a:p>
          <a:p>
            <a:pPr>
              <a:buFont typeface="Wingdings" panose="05000000000000000000" pitchFamily="2" charset="2"/>
              <a:buChar char="ü"/>
            </a:pPr>
            <a:r>
              <a:rPr lang="en-US" sz="2800" dirty="0" err="1" smtClean="0">
                <a:solidFill>
                  <a:schemeClr val="tx1"/>
                </a:solidFill>
                <a:latin typeface="Arial" panose="020B0604020202020204" pitchFamily="34" charset="0"/>
                <a:cs typeface="Arial" panose="020B0604020202020204" pitchFamily="34" charset="0"/>
              </a:rPr>
              <a:t>generalised</a:t>
            </a:r>
            <a:r>
              <a:rPr lang="en-US" sz="2800" dirty="0" smtClean="0">
                <a:solidFill>
                  <a:schemeClr val="tx1"/>
                </a:solidFill>
                <a:latin typeface="Arial" panose="020B0604020202020204" pitchFamily="34" charset="0"/>
                <a:cs typeface="Arial" panose="020B0604020202020204" pitchFamily="34" charset="0"/>
              </a:rPr>
              <a:t> vasoconstriction</a:t>
            </a:r>
            <a:endParaRPr lang="en-US" sz="2800" dirty="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sz="2800" dirty="0" smtClean="0">
                <a:solidFill>
                  <a:schemeClr val="tx1"/>
                </a:solidFill>
                <a:latin typeface="Arial" panose="020B0604020202020204" pitchFamily="34" charset="0"/>
                <a:cs typeface="Arial" panose="020B0604020202020204" pitchFamily="34" charset="0"/>
              </a:rPr>
              <a:t>increased </a:t>
            </a:r>
            <a:r>
              <a:rPr lang="en-US" sz="2800" dirty="0">
                <a:solidFill>
                  <a:schemeClr val="tx1"/>
                </a:solidFill>
                <a:latin typeface="Arial" panose="020B0604020202020204" pitchFamily="34" charset="0"/>
                <a:cs typeface="Arial" panose="020B0604020202020204" pitchFamily="34" charset="0"/>
              </a:rPr>
              <a:t>noradrenaline release, reinforcing sympathetic effects </a:t>
            </a:r>
            <a:endParaRPr lang="en-US" sz="2800" dirty="0" smtClean="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sz="2800" dirty="0" smtClean="0">
                <a:solidFill>
                  <a:schemeClr val="tx1"/>
                </a:solidFill>
                <a:latin typeface="Arial" panose="020B0604020202020204" pitchFamily="34" charset="0"/>
                <a:cs typeface="Arial" panose="020B0604020202020204" pitchFamily="34" charset="0"/>
              </a:rPr>
              <a:t>proximal </a:t>
            </a:r>
            <a:r>
              <a:rPr lang="en-US" sz="2800" dirty="0">
                <a:solidFill>
                  <a:schemeClr val="tx1"/>
                </a:solidFill>
                <a:latin typeface="Arial" panose="020B0604020202020204" pitchFamily="34" charset="0"/>
                <a:cs typeface="Arial" panose="020B0604020202020204" pitchFamily="34" charset="0"/>
              </a:rPr>
              <a:t>tubular reabsorption of Na+ </a:t>
            </a:r>
            <a:endParaRPr lang="en-US" sz="2800" dirty="0" smtClean="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US" sz="2800" dirty="0" smtClean="0">
                <a:solidFill>
                  <a:schemeClr val="tx1"/>
                </a:solidFill>
                <a:latin typeface="Arial" panose="020B0604020202020204" pitchFamily="34" charset="0"/>
                <a:cs typeface="Arial" panose="020B0604020202020204" pitchFamily="34" charset="0"/>
              </a:rPr>
              <a:t>growth </a:t>
            </a:r>
            <a:r>
              <a:rPr lang="en-US" sz="2800" dirty="0">
                <a:solidFill>
                  <a:schemeClr val="tx1"/>
                </a:solidFill>
                <a:latin typeface="Arial" panose="020B0604020202020204" pitchFamily="34" charset="0"/>
                <a:cs typeface="Arial" panose="020B0604020202020204" pitchFamily="34" charset="0"/>
              </a:rPr>
              <a:t>of cardiac and vascular cells.</a:t>
            </a:r>
          </a:p>
          <a:p>
            <a:r>
              <a:rPr lang="en-US" sz="2800" b="1" dirty="0">
                <a:solidFill>
                  <a:srgbClr val="C00000"/>
                </a:solidFill>
                <a:latin typeface="Arial" panose="020B0604020202020204" pitchFamily="34" charset="0"/>
                <a:cs typeface="Arial" panose="020B0604020202020204" pitchFamily="34" charset="0"/>
              </a:rPr>
              <a:t>AT2 receptors </a:t>
            </a:r>
            <a:r>
              <a:rPr lang="en-US" sz="2800" dirty="0">
                <a:solidFill>
                  <a:schemeClr val="tx1"/>
                </a:solidFill>
                <a:latin typeface="Arial" panose="020B0604020202020204" pitchFamily="34" charset="0"/>
                <a:cs typeface="Arial" panose="020B0604020202020204" pitchFamily="34" charset="0"/>
              </a:rPr>
              <a:t>are expressed during fetal life and in distinct brain regions in adults. They may be involved in growth, development and exploratory </a:t>
            </a:r>
            <a:r>
              <a:rPr lang="en-US" sz="2800" dirty="0" err="1">
                <a:solidFill>
                  <a:schemeClr val="tx1"/>
                </a:solidFill>
                <a:latin typeface="Arial" panose="020B0604020202020204" pitchFamily="34" charset="0"/>
                <a:cs typeface="Arial" panose="020B0604020202020204" pitchFamily="34" charset="0"/>
              </a:rPr>
              <a:t>behaviour</a:t>
            </a:r>
            <a:r>
              <a:rPr lang="en-US" sz="2800" dirty="0">
                <a:solidFill>
                  <a:schemeClr val="tx1"/>
                </a:solidFill>
                <a:latin typeface="Arial" panose="020B0604020202020204" pitchFamily="34" charset="0"/>
                <a:cs typeface="Arial" panose="020B0604020202020204" pitchFamily="34" charset="0"/>
              </a:rPr>
              <a:t> </a:t>
            </a:r>
          </a:p>
          <a:p>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2823845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200900" cy="1485900"/>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Natriuretic </a:t>
            </a:r>
            <a:r>
              <a:rPr lang="en-US" b="1" dirty="0">
                <a:solidFill>
                  <a:schemeClr val="accent1">
                    <a:lumMod val="50000"/>
                  </a:schemeClr>
                </a:solidFill>
                <a:latin typeface="Arial" panose="020B0604020202020204" pitchFamily="34" charset="0"/>
                <a:cs typeface="Arial" panose="020B0604020202020204" pitchFamily="34" charset="0"/>
              </a:rPr>
              <a:t>peptide</a:t>
            </a:r>
          </a:p>
        </p:txBody>
      </p:sp>
      <p:sp>
        <p:nvSpPr>
          <p:cNvPr id="3" name="Content Placeholder 2"/>
          <p:cNvSpPr>
            <a:spLocks noGrp="1"/>
          </p:cNvSpPr>
          <p:nvPr>
            <p:ph idx="1"/>
          </p:nvPr>
        </p:nvSpPr>
        <p:spPr>
          <a:xfrm>
            <a:off x="609600" y="990600"/>
            <a:ext cx="8534400" cy="5867400"/>
          </a:xfrm>
        </p:spPr>
        <p:txBody>
          <a:bodyPr>
            <a:noAutofit/>
          </a:bodyPr>
          <a:lstStyle/>
          <a:p>
            <a:r>
              <a:rPr lang="en-US" sz="2400" dirty="0">
                <a:solidFill>
                  <a:schemeClr val="tx1"/>
                </a:solidFill>
                <a:latin typeface="Arial" panose="020B0604020202020204" pitchFamily="34" charset="0"/>
                <a:cs typeface="Arial" panose="020B0604020202020204" pitchFamily="34" charset="0"/>
              </a:rPr>
              <a:t>These peptides produce vasodilation, </a:t>
            </a:r>
            <a:r>
              <a:rPr lang="en-US" sz="2400" dirty="0" err="1">
                <a:solidFill>
                  <a:schemeClr val="tx1"/>
                </a:solidFill>
                <a:latin typeface="Arial" panose="020B0604020202020204" pitchFamily="34" charset="0"/>
                <a:cs typeface="Arial" panose="020B0604020202020204" pitchFamily="34" charset="0"/>
              </a:rPr>
              <a:t>natriuresis</a:t>
            </a:r>
            <a:r>
              <a:rPr lang="en-US" sz="2400" dirty="0">
                <a:solidFill>
                  <a:schemeClr val="tx1"/>
                </a:solidFill>
                <a:latin typeface="Arial" panose="020B0604020202020204" pitchFamily="34" charset="0"/>
                <a:cs typeface="Arial" panose="020B0604020202020204" pitchFamily="34" charset="0"/>
              </a:rPr>
              <a:t>, and inhibition of the renin-angiotensin </a:t>
            </a:r>
            <a:r>
              <a:rPr lang="en-US" sz="2400" dirty="0" smtClean="0">
                <a:solidFill>
                  <a:schemeClr val="tx1"/>
                </a:solidFill>
                <a:latin typeface="Arial" panose="020B0604020202020204" pitchFamily="34" charset="0"/>
                <a:cs typeface="Arial" panose="020B0604020202020204" pitchFamily="34" charset="0"/>
              </a:rPr>
              <a:t>system</a:t>
            </a:r>
          </a:p>
          <a:p>
            <a:r>
              <a:rPr lang="en-US" sz="2400" dirty="0" smtClean="0">
                <a:solidFill>
                  <a:schemeClr val="tx1"/>
                </a:solidFill>
                <a:latin typeface="Arial" panose="020B0604020202020204" pitchFamily="34" charset="0"/>
                <a:cs typeface="Arial" panose="020B0604020202020204" pitchFamily="34" charset="0"/>
              </a:rPr>
              <a:t>The </a:t>
            </a:r>
            <a:r>
              <a:rPr lang="en-US" sz="2400" dirty="0">
                <a:solidFill>
                  <a:schemeClr val="tx1"/>
                </a:solidFill>
                <a:latin typeface="Arial" panose="020B0604020202020204" pitchFamily="34" charset="0"/>
                <a:cs typeface="Arial" panose="020B0604020202020204" pitchFamily="34" charset="0"/>
              </a:rPr>
              <a:t>family includes atrial natriuretic peptide (ANP), brain natriuretic peptide (BNP), and C-type natriuretic peptide (CNP</a:t>
            </a:r>
            <a:r>
              <a:rPr lang="en-US" sz="2400" dirty="0" smtClean="0">
                <a:solidFill>
                  <a:schemeClr val="tx1"/>
                </a:solidFill>
                <a:latin typeface="Arial" panose="020B0604020202020204" pitchFamily="34" charset="0"/>
                <a:cs typeface="Arial" panose="020B0604020202020204" pitchFamily="34" charset="0"/>
              </a:rPr>
              <a:t>).</a:t>
            </a:r>
            <a:endParaRPr lang="en-US" sz="2400" dirty="0">
              <a:solidFill>
                <a:schemeClr val="tx1"/>
              </a:solidFill>
              <a:latin typeface="Arial" panose="020B0604020202020204" pitchFamily="34" charset="0"/>
              <a:cs typeface="Arial" panose="020B0604020202020204" pitchFamily="34" charset="0"/>
            </a:endParaRPr>
          </a:p>
          <a:p>
            <a:pPr marL="0" indent="0">
              <a:buNone/>
            </a:pPr>
            <a:r>
              <a:rPr lang="en-US" sz="2400" b="1" dirty="0">
                <a:solidFill>
                  <a:srgbClr val="C00000"/>
                </a:solidFill>
                <a:latin typeface="Arial" panose="020B0604020202020204" pitchFamily="34" charset="0"/>
                <a:cs typeface="Arial" panose="020B0604020202020204" pitchFamily="34" charset="0"/>
              </a:rPr>
              <a:t>Atrial natriuretic peptide</a:t>
            </a:r>
          </a:p>
          <a:p>
            <a:pPr>
              <a:buFont typeface="Wingdings" panose="05000000000000000000" pitchFamily="2" charset="2"/>
              <a:buChar char="§"/>
            </a:pPr>
            <a:r>
              <a:rPr lang="en-US" sz="2400" dirty="0">
                <a:solidFill>
                  <a:schemeClr val="tx1"/>
                </a:solidFill>
                <a:latin typeface="Arial" panose="020B0604020202020204" pitchFamily="34" charset="0"/>
                <a:cs typeface="Arial" panose="020B0604020202020204" pitchFamily="34" charset="0"/>
              </a:rPr>
              <a:t>Release of ANP occurs during volume overload in response to stretching of the </a:t>
            </a:r>
            <a:r>
              <a:rPr lang="en-US" sz="2400" dirty="0">
                <a:solidFill>
                  <a:srgbClr val="00B050"/>
                </a:solidFill>
                <a:latin typeface="Arial" panose="020B0604020202020204" pitchFamily="34" charset="0"/>
                <a:cs typeface="Arial" panose="020B0604020202020204" pitchFamily="34" charset="0"/>
              </a:rPr>
              <a:t>atria</a:t>
            </a:r>
            <a:r>
              <a:rPr lang="en-US" sz="2400" dirty="0">
                <a:solidFill>
                  <a:schemeClr val="tx1"/>
                </a:solidFill>
                <a:latin typeface="Arial" panose="020B0604020202020204" pitchFamily="34" charset="0"/>
                <a:cs typeface="Arial" panose="020B0604020202020204" pitchFamily="34" charset="0"/>
              </a:rPr>
              <a:t>, and intravenous saline infusion is sufficient to stimulate its release. </a:t>
            </a:r>
          </a:p>
          <a:p>
            <a:pPr marL="0" indent="0">
              <a:buNone/>
            </a:pPr>
            <a:r>
              <a:rPr lang="en-US" sz="2400" b="1" dirty="0">
                <a:solidFill>
                  <a:srgbClr val="C00000"/>
                </a:solidFill>
                <a:latin typeface="Arial" panose="020B0604020202020204" pitchFamily="34" charset="0"/>
                <a:cs typeface="Arial" panose="020B0604020202020204" pitchFamily="34" charset="0"/>
              </a:rPr>
              <a:t>Brain natriuretic peptide</a:t>
            </a:r>
          </a:p>
          <a:p>
            <a:pPr>
              <a:buFont typeface="Wingdings" panose="05000000000000000000" pitchFamily="2" charset="2"/>
              <a:buChar char="§"/>
            </a:pPr>
            <a:r>
              <a:rPr lang="en-US" sz="2400" dirty="0">
                <a:solidFill>
                  <a:schemeClr val="tx1"/>
                </a:solidFill>
                <a:latin typeface="Arial" panose="020B0604020202020204" pitchFamily="34" charset="0"/>
                <a:cs typeface="Arial" panose="020B0604020202020204" pitchFamily="34" charset="0"/>
              </a:rPr>
              <a:t>BNP is synthesized primarily in the </a:t>
            </a:r>
            <a:r>
              <a:rPr lang="en-US" sz="2400" dirty="0">
                <a:solidFill>
                  <a:srgbClr val="00B050"/>
                </a:solidFill>
                <a:latin typeface="Arial" panose="020B0604020202020204" pitchFamily="34" charset="0"/>
                <a:cs typeface="Arial" panose="020B0604020202020204" pitchFamily="34" charset="0"/>
              </a:rPr>
              <a:t>heart</a:t>
            </a:r>
            <a:r>
              <a:rPr lang="en-US" sz="2400" dirty="0">
                <a:solidFill>
                  <a:schemeClr val="tx1"/>
                </a:solidFill>
                <a:latin typeface="Arial" panose="020B0604020202020204" pitchFamily="34" charset="0"/>
                <a:cs typeface="Arial" panose="020B0604020202020204" pitchFamily="34" charset="0"/>
              </a:rPr>
              <a:t> and released from ventricular muscle and opposes ventricular fibrosis; its plasma concentration is increased in patients with heart failure and is used as an aid to </a:t>
            </a:r>
            <a:r>
              <a:rPr lang="en-US" sz="2400" dirty="0" smtClean="0">
                <a:solidFill>
                  <a:schemeClr val="tx1"/>
                </a:solidFill>
                <a:latin typeface="Arial" panose="020B0604020202020204" pitchFamily="34" charset="0"/>
                <a:cs typeface="Arial" panose="020B0604020202020204" pitchFamily="34" charset="0"/>
              </a:rPr>
              <a:t>diagnosis</a:t>
            </a:r>
            <a:endParaRPr lang="en-US" sz="2400" b="1" dirty="0">
              <a:solidFill>
                <a:schemeClr val="tx1"/>
              </a:solidFill>
              <a:latin typeface="Arial" panose="020B0604020202020204" pitchFamily="34" charset="0"/>
              <a:cs typeface="Arial" panose="020B0604020202020204" pitchFamily="34" charset="0"/>
            </a:endParaRPr>
          </a:p>
          <a:p>
            <a:endParaRPr lang="en-US"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386980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00" dirty="0"/>
              <a:t>.</a:t>
            </a:r>
          </a:p>
        </p:txBody>
      </p:sp>
      <p:sp>
        <p:nvSpPr>
          <p:cNvPr id="3" name="Content Placeholder 2"/>
          <p:cNvSpPr>
            <a:spLocks noGrp="1"/>
          </p:cNvSpPr>
          <p:nvPr>
            <p:ph idx="1"/>
          </p:nvPr>
        </p:nvSpPr>
        <p:spPr>
          <a:xfrm>
            <a:off x="695325" y="457200"/>
            <a:ext cx="8382000" cy="6172200"/>
          </a:xfrm>
        </p:spPr>
        <p:txBody>
          <a:bodyPr>
            <a:normAutofit/>
          </a:bodyPr>
          <a:lstStyle/>
          <a:p>
            <a:r>
              <a:rPr lang="en-US" sz="2600" b="1" dirty="0">
                <a:solidFill>
                  <a:srgbClr val="C00000"/>
                </a:solidFill>
                <a:latin typeface="Arial" panose="020B0604020202020204" pitchFamily="34" charset="0"/>
                <a:cs typeface="Arial" panose="020B0604020202020204" pitchFamily="34" charset="0"/>
              </a:rPr>
              <a:t>C-type natriuretic peptide</a:t>
            </a:r>
          </a:p>
          <a:p>
            <a:pPr marL="0" indent="0">
              <a:buNone/>
            </a:pPr>
            <a:r>
              <a:rPr lang="en-US" sz="2400" dirty="0">
                <a:solidFill>
                  <a:schemeClr val="tx1"/>
                </a:solidFill>
                <a:latin typeface="Arial" panose="020B0604020202020204" pitchFamily="34" charset="0"/>
                <a:cs typeface="Arial" panose="020B0604020202020204" pitchFamily="34" charset="0"/>
              </a:rPr>
              <a:t>CNP is located predominantly in the </a:t>
            </a:r>
            <a:r>
              <a:rPr lang="en-US" sz="2400" dirty="0">
                <a:solidFill>
                  <a:srgbClr val="00B050"/>
                </a:solidFill>
                <a:latin typeface="Arial" panose="020B0604020202020204" pitchFamily="34" charset="0"/>
                <a:cs typeface="Arial" panose="020B0604020202020204" pitchFamily="34" charset="0"/>
              </a:rPr>
              <a:t>central nervous system </a:t>
            </a:r>
            <a:r>
              <a:rPr lang="en-US" sz="2400" dirty="0">
                <a:solidFill>
                  <a:schemeClr val="tx1"/>
                </a:solidFill>
                <a:latin typeface="Arial" panose="020B0604020202020204" pitchFamily="34" charset="0"/>
                <a:cs typeface="Arial" panose="020B0604020202020204" pitchFamily="34" charset="0"/>
              </a:rPr>
              <a:t>but is also present in other tissues including the vascular endothelium, kidneys, and intestine. potent vasodilator</a:t>
            </a:r>
          </a:p>
          <a:p>
            <a:pPr>
              <a:buFont typeface="Wingdings" panose="05000000000000000000" pitchFamily="2" charset="2"/>
              <a:buChar char="q"/>
            </a:pPr>
            <a:r>
              <a:rPr lang="en-US" sz="2600" b="1" dirty="0">
                <a:solidFill>
                  <a:srgbClr val="C00000"/>
                </a:solidFill>
                <a:latin typeface="Arial" panose="020B0604020202020204" pitchFamily="34" charset="0"/>
                <a:cs typeface="Arial" panose="020B0604020202020204" pitchFamily="34" charset="0"/>
              </a:rPr>
              <a:t>Receptor</a:t>
            </a:r>
          </a:p>
          <a:p>
            <a:pPr marL="0" indent="0">
              <a:buNone/>
            </a:pPr>
            <a:r>
              <a:rPr lang="en-US" altLang="en-US" sz="2400" dirty="0">
                <a:solidFill>
                  <a:schemeClr val="tx1"/>
                </a:solidFill>
                <a:latin typeface="Arial" panose="020B0604020202020204" pitchFamily="34" charset="0"/>
                <a:cs typeface="Arial" panose="020B0604020202020204" pitchFamily="34" charset="0"/>
              </a:rPr>
              <a:t>The actions of the natriuretic peptides are mediated by natriuretic peptide receptors (NPRs</a:t>
            </a:r>
            <a:r>
              <a:rPr lang="en-US" altLang="en-US" sz="2400" dirty="0" smtClean="0">
                <a:solidFill>
                  <a:schemeClr val="tx1"/>
                </a:solidFill>
                <a:latin typeface="Arial" panose="020B0604020202020204" pitchFamily="34" charset="0"/>
                <a:cs typeface="Arial" panose="020B0604020202020204" pitchFamily="34" charset="0"/>
              </a:rPr>
              <a:t>)</a:t>
            </a:r>
            <a:endParaRPr lang="en-US" sz="2400" dirty="0">
              <a:solidFill>
                <a:schemeClr val="tx1"/>
              </a:solidFill>
              <a:latin typeface="Arial" panose="020B0604020202020204" pitchFamily="34" charset="0"/>
              <a:cs typeface="Arial" panose="020B0604020202020204" pitchFamily="34" charset="0"/>
            </a:endParaRPr>
          </a:p>
          <a:p>
            <a:pPr marL="0" indent="0">
              <a:buNone/>
            </a:pPr>
            <a:r>
              <a:rPr lang="en-US" altLang="en-US" sz="2400" dirty="0">
                <a:solidFill>
                  <a:schemeClr val="tx1"/>
                </a:solidFill>
                <a:latin typeface="Arial" panose="020B0604020202020204" pitchFamily="34" charset="0"/>
                <a:cs typeface="Arial" panose="020B0604020202020204" pitchFamily="34" charset="0"/>
              </a:rPr>
              <a:t>NPR-A &amp; NPR-B are coupled to membrane-bound </a:t>
            </a:r>
            <a:r>
              <a:rPr lang="en-US" sz="2400" dirty="0">
                <a:solidFill>
                  <a:schemeClr val="tx1"/>
                </a:solidFill>
                <a:latin typeface="Arial" panose="020B0604020202020204" pitchFamily="34" charset="0"/>
                <a:cs typeface="Arial" panose="020B0604020202020204" pitchFamily="34" charset="0"/>
              </a:rPr>
              <a:t>guanylyl cyclases </a:t>
            </a:r>
            <a:r>
              <a:rPr lang="en-US" altLang="en-US" sz="2400" b="1" i="1" u="sng" dirty="0" smtClean="0">
                <a:solidFill>
                  <a:schemeClr val="tx1"/>
                </a:solidFill>
                <a:latin typeface="Arial" panose="020B0604020202020204" pitchFamily="34" charset="0"/>
                <a:cs typeface="Arial" panose="020B0604020202020204" pitchFamily="34" charset="0"/>
              </a:rPr>
              <a:t>GC</a:t>
            </a:r>
          </a:p>
          <a:p>
            <a:pPr>
              <a:buFont typeface="Wingdings" panose="05000000000000000000" pitchFamily="2" charset="2"/>
              <a:buChar char="v"/>
            </a:pPr>
            <a:r>
              <a:rPr lang="en-US" sz="2400" dirty="0">
                <a:solidFill>
                  <a:schemeClr val="tx1"/>
                </a:solidFill>
                <a:latin typeface="Arial" panose="020B0604020202020204" pitchFamily="34" charset="0"/>
                <a:cs typeface="Arial" panose="020B0604020202020204" pitchFamily="34" charset="0"/>
              </a:rPr>
              <a:t>They are metabolized in the kidneys, liver, and lungs by the neutral Endopeptidase</a:t>
            </a:r>
          </a:p>
          <a:p>
            <a:pPr>
              <a:buFont typeface="Wingdings" panose="05000000000000000000" pitchFamily="2" charset="2"/>
              <a:buChar char="v"/>
            </a:pPr>
            <a:r>
              <a:rPr lang="en-US" sz="2400" dirty="0">
                <a:solidFill>
                  <a:schemeClr val="tx1"/>
                </a:solidFill>
                <a:latin typeface="Arial" panose="020B0604020202020204" pitchFamily="34" charset="0"/>
                <a:cs typeface="Arial" panose="020B0604020202020204" pitchFamily="34" charset="0"/>
              </a:rPr>
              <a:t>short half-life in the circulation</a:t>
            </a:r>
          </a:p>
          <a:p>
            <a:pPr>
              <a:buFont typeface="Wingdings" panose="05000000000000000000" pitchFamily="2" charset="2"/>
              <a:buChar char="Ø"/>
            </a:pPr>
            <a:r>
              <a:rPr lang="en-US" sz="2400" dirty="0">
                <a:solidFill>
                  <a:schemeClr val="tx1"/>
                </a:solidFill>
                <a:latin typeface="Arial" panose="020B0604020202020204" pitchFamily="34" charset="0"/>
                <a:cs typeface="Arial" panose="020B0604020202020204" pitchFamily="34" charset="0"/>
              </a:rPr>
              <a:t>Natriuretic peptides may be administered as recombinant ANP (</a:t>
            </a:r>
            <a:r>
              <a:rPr lang="en-US" sz="2400" b="1" dirty="0" err="1">
                <a:solidFill>
                  <a:schemeClr val="tx1"/>
                </a:solidFill>
                <a:latin typeface="Arial" panose="020B0604020202020204" pitchFamily="34" charset="0"/>
                <a:cs typeface="Arial" panose="020B0604020202020204" pitchFamily="34" charset="0"/>
              </a:rPr>
              <a:t>carperitide</a:t>
            </a:r>
            <a:r>
              <a:rPr lang="en-US" sz="2400" dirty="0">
                <a:solidFill>
                  <a:schemeClr val="tx1"/>
                </a:solidFill>
                <a:latin typeface="Arial" panose="020B0604020202020204" pitchFamily="34" charset="0"/>
                <a:cs typeface="Arial" panose="020B0604020202020204" pitchFamily="34" charset="0"/>
              </a:rPr>
              <a:t>) or BNP (</a:t>
            </a:r>
            <a:r>
              <a:rPr lang="en-US" sz="2400" b="1" dirty="0" err="1">
                <a:solidFill>
                  <a:schemeClr val="tx1"/>
                </a:solidFill>
                <a:latin typeface="Arial" panose="020B0604020202020204" pitchFamily="34" charset="0"/>
                <a:cs typeface="Arial" panose="020B0604020202020204" pitchFamily="34" charset="0"/>
              </a:rPr>
              <a:t>nesiritide</a:t>
            </a:r>
            <a:r>
              <a:rPr lang="en-US" sz="2400" dirty="0">
                <a:solidFill>
                  <a:schemeClr val="tx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xmlns="" val="3643518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1675" y="152400"/>
            <a:ext cx="7200900" cy="1485900"/>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Substance P </a:t>
            </a:r>
          </a:p>
        </p:txBody>
      </p:sp>
      <p:sp>
        <p:nvSpPr>
          <p:cNvPr id="3" name="Content Placeholder 2"/>
          <p:cNvSpPr>
            <a:spLocks noGrp="1"/>
          </p:cNvSpPr>
          <p:nvPr>
            <p:ph idx="1"/>
          </p:nvPr>
        </p:nvSpPr>
        <p:spPr>
          <a:xfrm>
            <a:off x="1028700" y="990600"/>
            <a:ext cx="7124700" cy="5867400"/>
          </a:xfrm>
        </p:spPr>
        <p:txBody>
          <a:bodyPr>
            <a:noAutofit/>
          </a:bodyPr>
          <a:lstStyle/>
          <a:p>
            <a:r>
              <a:rPr lang="en-US" sz="2400" dirty="0" smtClean="0">
                <a:solidFill>
                  <a:schemeClr val="tx1"/>
                </a:solidFill>
                <a:latin typeface="Arial" panose="020B0604020202020204" pitchFamily="34" charset="0"/>
                <a:cs typeface="Arial" panose="020B0604020202020204" pitchFamily="34" charset="0"/>
              </a:rPr>
              <a:t>is </a:t>
            </a:r>
            <a:r>
              <a:rPr lang="en-US" sz="2400" dirty="0">
                <a:solidFill>
                  <a:schemeClr val="tx1"/>
                </a:solidFill>
                <a:latin typeface="Arial" panose="020B0604020202020204" pitchFamily="34" charset="0"/>
                <a:cs typeface="Arial" panose="020B0604020202020204" pitchFamily="34" charset="0"/>
              </a:rPr>
              <a:t>an </a:t>
            </a:r>
            <a:r>
              <a:rPr lang="en-US" sz="2400" dirty="0" err="1">
                <a:solidFill>
                  <a:srgbClr val="C00000"/>
                </a:solidFill>
                <a:latin typeface="Arial" panose="020B0604020202020204" pitchFamily="34" charset="0"/>
                <a:cs typeface="Arial" panose="020B0604020202020204" pitchFamily="34" charset="0"/>
              </a:rPr>
              <a:t>undecapeptide</a:t>
            </a:r>
            <a:r>
              <a:rPr lang="en-US" sz="2400" dirty="0">
                <a:solidFill>
                  <a:schemeClr val="tx1"/>
                </a:solidFill>
                <a:latin typeface="Arial" panose="020B0604020202020204" pitchFamily="34" charset="0"/>
                <a:cs typeface="Arial" panose="020B0604020202020204" pitchFamily="34" charset="0"/>
              </a:rPr>
              <a:t>, member of the </a:t>
            </a:r>
            <a:r>
              <a:rPr lang="en-US" sz="2400" b="1" dirty="0">
                <a:solidFill>
                  <a:srgbClr val="C00000"/>
                </a:solidFill>
                <a:latin typeface="Arial" panose="020B0604020202020204" pitchFamily="34" charset="0"/>
                <a:cs typeface="Arial" panose="020B0604020202020204" pitchFamily="34" charset="0"/>
              </a:rPr>
              <a:t>tachykinin</a:t>
            </a:r>
            <a:r>
              <a:rPr lang="en-US" sz="2400" dirty="0">
                <a:solidFill>
                  <a:schemeClr val="tx1"/>
                </a:solidFill>
                <a:latin typeface="Arial" panose="020B0604020202020204" pitchFamily="34" charset="0"/>
                <a:cs typeface="Arial" panose="020B0604020202020204" pitchFamily="34" charset="0"/>
              </a:rPr>
              <a:t> neuropeptide family. </a:t>
            </a:r>
          </a:p>
          <a:p>
            <a:r>
              <a:rPr lang="en-US" sz="2400" dirty="0" smtClean="0">
                <a:solidFill>
                  <a:schemeClr val="tx1"/>
                </a:solidFill>
                <a:latin typeface="Arial" panose="020B0604020202020204" pitchFamily="34" charset="0"/>
                <a:cs typeface="Arial" panose="020B0604020202020204" pitchFamily="34" charset="0"/>
              </a:rPr>
              <a:t>is </a:t>
            </a:r>
            <a:r>
              <a:rPr lang="en-US" sz="2400" dirty="0">
                <a:solidFill>
                  <a:schemeClr val="tx1"/>
                </a:solidFill>
                <a:latin typeface="Arial" panose="020B0604020202020204" pitchFamily="34" charset="0"/>
                <a:cs typeface="Arial" panose="020B0604020202020204" pitchFamily="34" charset="0"/>
              </a:rPr>
              <a:t>a </a:t>
            </a:r>
            <a:r>
              <a:rPr lang="en-US" sz="2400" dirty="0">
                <a:solidFill>
                  <a:srgbClr val="C00000"/>
                </a:solidFill>
                <a:latin typeface="Arial" panose="020B0604020202020204" pitchFamily="34" charset="0"/>
                <a:cs typeface="Arial" panose="020B0604020202020204" pitchFamily="34" charset="0"/>
              </a:rPr>
              <a:t>neuropeptide</a:t>
            </a:r>
            <a:r>
              <a:rPr lang="en-US" sz="2400" dirty="0">
                <a:solidFill>
                  <a:schemeClr val="tx1"/>
                </a:solidFill>
                <a:latin typeface="Arial" panose="020B0604020202020204" pitchFamily="34" charset="0"/>
                <a:cs typeface="Arial" panose="020B0604020202020204" pitchFamily="34" charset="0"/>
              </a:rPr>
              <a:t>, acting as a neurotransmitter and as a neuromodulator</a:t>
            </a:r>
          </a:p>
          <a:p>
            <a:r>
              <a:rPr lang="en-US" sz="2400" dirty="0">
                <a:latin typeface="Arial" panose="020B0604020202020204" pitchFamily="34" charset="0"/>
                <a:cs typeface="Arial" panose="020B0604020202020204" pitchFamily="34" charset="0"/>
              </a:rPr>
              <a:t>is secreted by nerves and inflammatory cells such as macrophages, eosinophils, </a:t>
            </a:r>
            <a:r>
              <a:rPr lang="en-US" sz="2400" dirty="0" smtClean="0">
                <a:latin typeface="Arial" panose="020B0604020202020204" pitchFamily="34" charset="0"/>
                <a:cs typeface="Arial" panose="020B0604020202020204" pitchFamily="34" charset="0"/>
              </a:rPr>
              <a:t>lymphocytes</a:t>
            </a:r>
          </a:p>
          <a:p>
            <a:r>
              <a:rPr lang="en-US" sz="2400" dirty="0" smtClean="0">
                <a:solidFill>
                  <a:schemeClr val="tx1"/>
                </a:solidFill>
                <a:latin typeface="Arial" panose="020B0604020202020204" pitchFamily="34" charset="0"/>
                <a:cs typeface="Arial" panose="020B0604020202020204" pitchFamily="34" charset="0"/>
              </a:rPr>
              <a:t>The</a:t>
            </a:r>
            <a:r>
              <a:rPr lang="en-US" sz="2400" dirty="0">
                <a:solidFill>
                  <a:schemeClr val="tx1"/>
                </a:solidFill>
                <a:latin typeface="Arial" panose="020B0604020202020204" pitchFamily="34" charset="0"/>
                <a:cs typeface="Arial" panose="020B0604020202020204" pitchFamily="34" charset="0"/>
              </a:rPr>
              <a:t> endogenous receptor for substance P is </a:t>
            </a:r>
            <a:r>
              <a:rPr lang="en-US" sz="2400" dirty="0">
                <a:solidFill>
                  <a:srgbClr val="C00000"/>
                </a:solidFill>
                <a:latin typeface="Arial" panose="020B0604020202020204" pitchFamily="34" charset="0"/>
                <a:cs typeface="Arial" panose="020B0604020202020204" pitchFamily="34" charset="0"/>
              </a:rPr>
              <a:t>neurokinin 1 receptor ( NK1R</a:t>
            </a:r>
            <a:r>
              <a:rPr lang="en-US" sz="2400" dirty="0" smtClean="0">
                <a:solidFill>
                  <a:srgbClr val="C00000"/>
                </a:solidFill>
                <a:latin typeface="Arial" panose="020B0604020202020204" pitchFamily="34" charset="0"/>
                <a:cs typeface="Arial" panose="020B0604020202020204" pitchFamily="34" charset="0"/>
              </a:rPr>
              <a:t>).</a:t>
            </a:r>
            <a:endParaRPr lang="en-US" sz="2400" dirty="0">
              <a:solidFill>
                <a:srgbClr val="C00000"/>
              </a:solidFill>
              <a:latin typeface="Arial" panose="020B0604020202020204" pitchFamily="34" charset="0"/>
              <a:cs typeface="Arial" panose="020B0604020202020204" pitchFamily="34" charset="0"/>
            </a:endParaRPr>
          </a:p>
          <a:p>
            <a:r>
              <a:rPr lang="en-US" sz="2400" dirty="0" smtClean="0">
                <a:solidFill>
                  <a:schemeClr val="tx1"/>
                </a:solidFill>
                <a:latin typeface="Arial" panose="020B0604020202020204" pitchFamily="34" charset="0"/>
                <a:cs typeface="Arial" panose="020B0604020202020204" pitchFamily="34" charset="0"/>
              </a:rPr>
              <a:t>Antagonists </a:t>
            </a:r>
            <a:r>
              <a:rPr lang="en-US" sz="2400" dirty="0">
                <a:solidFill>
                  <a:schemeClr val="tx1"/>
                </a:solidFill>
                <a:latin typeface="Arial" panose="020B0604020202020204" pitchFamily="34" charset="0"/>
                <a:cs typeface="Arial" panose="020B0604020202020204" pitchFamily="34" charset="0"/>
              </a:rPr>
              <a:t>at the neurokinin NK1 receptor such as </a:t>
            </a:r>
            <a:r>
              <a:rPr lang="en-US" sz="2400" b="1" dirty="0" err="1">
                <a:solidFill>
                  <a:schemeClr val="tx1"/>
                </a:solidFill>
                <a:latin typeface="Arial" panose="020B0604020202020204" pitchFamily="34" charset="0"/>
                <a:cs typeface="Arial" panose="020B0604020202020204" pitchFamily="34" charset="0"/>
              </a:rPr>
              <a:t>aprepitant</a:t>
            </a:r>
            <a:r>
              <a:rPr lang="en-US" sz="2400" b="1" dirty="0">
                <a:solidFill>
                  <a:schemeClr val="tx1"/>
                </a:solidFill>
                <a:latin typeface="Arial" panose="020B0604020202020204" pitchFamily="34" charset="0"/>
                <a:cs typeface="Arial" panose="020B0604020202020204" pitchFamily="34" charset="0"/>
              </a:rPr>
              <a:t> </a:t>
            </a:r>
            <a:r>
              <a:rPr lang="en-US" sz="2400" dirty="0">
                <a:solidFill>
                  <a:schemeClr val="tx1"/>
                </a:solidFill>
                <a:latin typeface="Arial" panose="020B0604020202020204" pitchFamily="34" charset="0"/>
                <a:cs typeface="Arial" panose="020B0604020202020204" pitchFamily="34" charset="0"/>
              </a:rPr>
              <a:t>and </a:t>
            </a:r>
            <a:r>
              <a:rPr lang="en-US" sz="2400" b="1" dirty="0" err="1">
                <a:solidFill>
                  <a:schemeClr val="tx1"/>
                </a:solidFill>
                <a:latin typeface="Arial" panose="020B0604020202020204" pitchFamily="34" charset="0"/>
                <a:cs typeface="Arial" panose="020B0604020202020204" pitchFamily="34" charset="0"/>
              </a:rPr>
              <a:t>fosaprepitant</a:t>
            </a:r>
            <a:r>
              <a:rPr lang="en-US" sz="2400" b="1" dirty="0">
                <a:solidFill>
                  <a:schemeClr val="tx1"/>
                </a:solidFill>
                <a:latin typeface="Arial" panose="020B0604020202020204" pitchFamily="34" charset="0"/>
                <a:cs typeface="Arial" panose="020B0604020202020204" pitchFamily="34" charset="0"/>
              </a:rPr>
              <a:t> </a:t>
            </a:r>
            <a:r>
              <a:rPr lang="en-US" sz="2400" dirty="0">
                <a:solidFill>
                  <a:schemeClr val="tx1"/>
                </a:solidFill>
                <a:latin typeface="Arial" panose="020B0604020202020204" pitchFamily="34" charset="0"/>
                <a:cs typeface="Arial" panose="020B0604020202020204" pitchFamily="34" charset="0"/>
              </a:rPr>
              <a:t>are used to treat </a:t>
            </a:r>
            <a:r>
              <a:rPr lang="en-US" sz="2400" dirty="0">
                <a:solidFill>
                  <a:srgbClr val="C00000"/>
                </a:solidFill>
                <a:latin typeface="Arial" panose="020B0604020202020204" pitchFamily="34" charset="0"/>
                <a:cs typeface="Arial" panose="020B0604020202020204" pitchFamily="34" charset="0"/>
              </a:rPr>
              <a:t>emesis</a:t>
            </a:r>
            <a:r>
              <a:rPr lang="en-US" sz="2400" dirty="0">
                <a:solidFill>
                  <a:schemeClr val="tx1"/>
                </a:solidFill>
                <a:latin typeface="Arial" panose="020B0604020202020204" pitchFamily="34" charset="0"/>
                <a:cs typeface="Arial" panose="020B0604020202020204" pitchFamily="34" charset="0"/>
              </a:rPr>
              <a:t>, particularly that associated with </a:t>
            </a:r>
            <a:r>
              <a:rPr lang="en-US" sz="2400" dirty="0" smtClean="0">
                <a:solidFill>
                  <a:schemeClr val="tx1"/>
                </a:solidFill>
                <a:latin typeface="Arial" panose="020B0604020202020204" pitchFamily="34" charset="0"/>
                <a:cs typeface="Arial" panose="020B0604020202020204" pitchFamily="34" charset="0"/>
              </a:rPr>
              <a:t>cancer </a:t>
            </a:r>
            <a:r>
              <a:rPr lang="en-US" sz="2400" dirty="0">
                <a:solidFill>
                  <a:schemeClr val="tx1"/>
                </a:solidFill>
                <a:latin typeface="Arial" panose="020B0604020202020204" pitchFamily="34" charset="0"/>
                <a:cs typeface="Arial" panose="020B0604020202020204" pitchFamily="34" charset="0"/>
              </a:rPr>
              <a:t>chemotherapy </a:t>
            </a:r>
          </a:p>
        </p:txBody>
      </p:sp>
    </p:spTree>
    <p:extLst>
      <p:ext uri="{BB962C8B-B14F-4D97-AF65-F5344CB8AC3E}">
        <p14:creationId xmlns:p14="http://schemas.microsoft.com/office/powerpoint/2010/main" xmlns="" val="39602822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457200" y="533400"/>
            <a:ext cx="3429000" cy="6096000"/>
          </a:xfrm>
        </p:spPr>
        <p:txBody>
          <a:bodyPr>
            <a:normAutofit/>
          </a:bodyPr>
          <a:lstStyle/>
          <a:p>
            <a:pPr>
              <a:buFont typeface="Wingdings" panose="05000000000000000000" pitchFamily="2" charset="2"/>
              <a:buChar char="q"/>
            </a:pPr>
            <a:r>
              <a:rPr lang="en-US" sz="2800" dirty="0">
                <a:solidFill>
                  <a:schemeClr val="tx1"/>
                </a:solidFill>
                <a:latin typeface="Arial" panose="020B0604020202020204" pitchFamily="34" charset="0"/>
                <a:cs typeface="Arial" panose="020B0604020202020204" pitchFamily="34" charset="0"/>
              </a:rPr>
              <a:t>Substance P act on mast cells, releasing histamine and other mediators, and producing smooth muscle contraction</a:t>
            </a:r>
            <a:r>
              <a:rPr lang="en-US" sz="2800" dirty="0" smtClean="0">
                <a:solidFill>
                  <a:schemeClr val="tx1"/>
                </a:solidFill>
                <a:latin typeface="Arial" panose="020B0604020202020204" pitchFamily="34" charset="0"/>
                <a:cs typeface="Arial" panose="020B0604020202020204" pitchFamily="34" charset="0"/>
              </a:rPr>
              <a:t>, </a:t>
            </a:r>
            <a:r>
              <a:rPr lang="en-US" sz="2800" dirty="0">
                <a:solidFill>
                  <a:schemeClr val="tx1"/>
                </a:solidFill>
                <a:latin typeface="Arial" panose="020B0604020202020204" pitchFamily="34" charset="0"/>
                <a:cs typeface="Arial" panose="020B0604020202020204" pitchFamily="34" charset="0"/>
              </a:rPr>
              <a:t>mucus secretion and vasodilatation (</a:t>
            </a:r>
            <a:r>
              <a:rPr lang="en-US" sz="2800" dirty="0">
                <a:solidFill>
                  <a:srgbClr val="FF0000"/>
                </a:solidFill>
                <a:latin typeface="Arial" panose="020B0604020202020204" pitchFamily="34" charset="0"/>
                <a:cs typeface="Arial" panose="020B0604020202020204" pitchFamily="34" charset="0"/>
              </a:rPr>
              <a:t>potent vasodilator</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a:p>
            <a:pPr marL="0" indent="0">
              <a:buNone/>
            </a:pPr>
            <a:endParaRPr lang="en-US" sz="2800" dirty="0"/>
          </a:p>
        </p:txBody>
      </p:sp>
      <p:pic>
        <p:nvPicPr>
          <p:cNvPr id="1026" name="Picture 2" descr="Image result for mechanism of substance p in inflammation"/>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3886200" y="152400"/>
            <a:ext cx="5257800" cy="67437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8966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52400"/>
            <a:ext cx="7200900" cy="1485900"/>
          </a:xfrm>
        </p:spPr>
        <p:txBody>
          <a:bodyPr/>
          <a:lstStyle/>
          <a:p>
            <a:r>
              <a:rPr lang="en-US" b="1" dirty="0">
                <a:solidFill>
                  <a:schemeClr val="accent1">
                    <a:lumMod val="50000"/>
                  </a:schemeClr>
                </a:solidFill>
                <a:latin typeface="Arial" panose="020B0604020202020204" pitchFamily="34" charset="0"/>
                <a:cs typeface="Arial" panose="020B0604020202020204" pitchFamily="34" charset="0"/>
              </a:rPr>
              <a:t>V</a:t>
            </a:r>
            <a:r>
              <a:rPr lang="en-US" b="1" dirty="0" smtClean="0">
                <a:solidFill>
                  <a:schemeClr val="accent1">
                    <a:lumMod val="50000"/>
                  </a:schemeClr>
                </a:solidFill>
                <a:latin typeface="Arial" panose="020B0604020202020204" pitchFamily="34" charset="0"/>
                <a:cs typeface="Arial" panose="020B0604020202020204" pitchFamily="34" charset="0"/>
              </a:rPr>
              <a:t>asopressin</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914400"/>
            <a:ext cx="8343900" cy="5715000"/>
          </a:xfrm>
        </p:spPr>
        <p:txBody>
          <a:bodyPr>
            <a:noAutofit/>
          </a:bodyPr>
          <a:lstStyle/>
          <a:p>
            <a:r>
              <a:rPr lang="en-US" sz="2400" dirty="0">
                <a:solidFill>
                  <a:schemeClr val="tx1"/>
                </a:solidFill>
                <a:latin typeface="Arial" panose="020B0604020202020204" pitchFamily="34" charset="0"/>
                <a:cs typeface="Arial" panose="020B0604020202020204" pitchFamily="34" charset="0"/>
              </a:rPr>
              <a:t>Antidiuretic hormone, also known as vasopressin, is a </a:t>
            </a:r>
            <a:r>
              <a:rPr lang="en-US" sz="2400" b="1" dirty="0">
                <a:solidFill>
                  <a:srgbClr val="C00000"/>
                </a:solidFill>
                <a:latin typeface="Arial" panose="020B0604020202020204" pitchFamily="34" charset="0"/>
                <a:cs typeface="Arial" panose="020B0604020202020204" pitchFamily="34" charset="0"/>
              </a:rPr>
              <a:t>nine amino </a:t>
            </a:r>
            <a:r>
              <a:rPr lang="en-US" sz="2400" dirty="0">
                <a:solidFill>
                  <a:schemeClr val="tx1"/>
                </a:solidFill>
                <a:latin typeface="Arial" panose="020B0604020202020204" pitchFamily="34" charset="0"/>
                <a:cs typeface="Arial" panose="020B0604020202020204" pitchFamily="34" charset="0"/>
              </a:rPr>
              <a:t>acid peptide secreted from the posterior pituitary. </a:t>
            </a:r>
          </a:p>
          <a:p>
            <a:r>
              <a:rPr lang="en-US" sz="2400" dirty="0">
                <a:solidFill>
                  <a:schemeClr val="tx1"/>
                </a:solidFill>
                <a:latin typeface="Arial" panose="020B0604020202020204" pitchFamily="34" charset="0"/>
                <a:cs typeface="Arial" panose="020B0604020202020204" pitchFamily="34" charset="0"/>
              </a:rPr>
              <a:t>vasopressin is also released in response to </a:t>
            </a:r>
            <a:r>
              <a:rPr lang="en-US" sz="2400" dirty="0">
                <a:solidFill>
                  <a:srgbClr val="C00000"/>
                </a:solidFill>
                <a:latin typeface="Arial" panose="020B0604020202020204" pitchFamily="34" charset="0"/>
                <a:cs typeface="Arial" panose="020B0604020202020204" pitchFamily="34" charset="0"/>
              </a:rPr>
              <a:t>stress, inflammatory signals, and some medications</a:t>
            </a:r>
          </a:p>
          <a:p>
            <a:r>
              <a:rPr lang="en-US" sz="2400" dirty="0">
                <a:solidFill>
                  <a:schemeClr val="tx1"/>
                </a:solidFill>
                <a:latin typeface="Arial" panose="020B0604020202020204" pitchFamily="34" charset="0"/>
                <a:cs typeface="Arial" panose="020B0604020202020204" pitchFamily="34" charset="0"/>
              </a:rPr>
              <a:t>Antidiuretic hormone binds to receptors in the distal or collecting tubules of the kidney and promotes </a:t>
            </a:r>
            <a:r>
              <a:rPr lang="en-US" sz="2400" dirty="0" err="1">
                <a:solidFill>
                  <a:schemeClr val="tx1"/>
                </a:solidFill>
                <a:latin typeface="Arial" panose="020B0604020202020204" pitchFamily="34" charset="0"/>
                <a:cs typeface="Arial" panose="020B0604020202020204" pitchFamily="34" charset="0"/>
              </a:rPr>
              <a:t>reabsorbtion</a:t>
            </a:r>
            <a:r>
              <a:rPr lang="en-US" sz="2400" dirty="0">
                <a:solidFill>
                  <a:schemeClr val="tx1"/>
                </a:solidFill>
                <a:latin typeface="Arial" panose="020B0604020202020204" pitchFamily="34" charset="0"/>
                <a:cs typeface="Arial" panose="020B0604020202020204" pitchFamily="34" charset="0"/>
              </a:rPr>
              <a:t> of water back into the circulation</a:t>
            </a:r>
          </a:p>
          <a:p>
            <a:r>
              <a:rPr lang="en-US" sz="2400" dirty="0">
                <a:solidFill>
                  <a:schemeClr val="tx1"/>
                </a:solidFill>
                <a:latin typeface="Arial" panose="020B0604020202020204" pitchFamily="34" charset="0"/>
                <a:cs typeface="Arial" panose="020B0604020202020204" pitchFamily="34" charset="0"/>
              </a:rPr>
              <a:t>Three subtypes of AVP receptors have been identified; all are G protein-coupled. </a:t>
            </a:r>
          </a:p>
          <a:p>
            <a:r>
              <a:rPr lang="en-US" sz="2400" b="1" dirty="0">
                <a:solidFill>
                  <a:srgbClr val="C00000"/>
                </a:solidFill>
                <a:latin typeface="Arial" panose="020B0604020202020204" pitchFamily="34" charset="0"/>
                <a:cs typeface="Arial" panose="020B0604020202020204" pitchFamily="34" charset="0"/>
              </a:rPr>
              <a:t>V1a receptors </a:t>
            </a:r>
            <a:r>
              <a:rPr lang="en-US" sz="2400" dirty="0">
                <a:solidFill>
                  <a:schemeClr val="tx1"/>
                </a:solidFill>
                <a:latin typeface="Arial" panose="020B0604020202020204" pitchFamily="34" charset="0"/>
                <a:cs typeface="Arial" panose="020B0604020202020204" pitchFamily="34" charset="0"/>
              </a:rPr>
              <a:t>mediate the vasoconstrictor </a:t>
            </a:r>
            <a:r>
              <a:rPr lang="en-US" sz="2400" dirty="0" smtClean="0">
                <a:solidFill>
                  <a:schemeClr val="tx1"/>
                </a:solidFill>
                <a:latin typeface="Arial" panose="020B0604020202020204" pitchFamily="34" charset="0"/>
                <a:cs typeface="Arial" panose="020B0604020202020204" pitchFamily="34" charset="0"/>
              </a:rPr>
              <a:t>action </a:t>
            </a:r>
            <a:endParaRPr lang="en-US" sz="2400" dirty="0">
              <a:solidFill>
                <a:schemeClr val="tx1"/>
              </a:solidFill>
              <a:latin typeface="Arial" panose="020B0604020202020204" pitchFamily="34" charset="0"/>
              <a:cs typeface="Arial" panose="020B0604020202020204" pitchFamily="34" charset="0"/>
            </a:endParaRPr>
          </a:p>
          <a:p>
            <a:r>
              <a:rPr lang="en-US" sz="2400" b="1" dirty="0" smtClean="0">
                <a:solidFill>
                  <a:srgbClr val="C00000"/>
                </a:solidFill>
                <a:latin typeface="Arial" panose="020B0604020202020204" pitchFamily="34" charset="0"/>
                <a:cs typeface="Arial" panose="020B0604020202020204" pitchFamily="34" charset="0"/>
              </a:rPr>
              <a:t>V2 </a:t>
            </a:r>
            <a:r>
              <a:rPr lang="en-US" sz="2400" b="1" dirty="0">
                <a:solidFill>
                  <a:srgbClr val="C00000"/>
                </a:solidFill>
                <a:latin typeface="Arial" panose="020B0604020202020204" pitchFamily="34" charset="0"/>
                <a:cs typeface="Arial" panose="020B0604020202020204" pitchFamily="34" charset="0"/>
              </a:rPr>
              <a:t>receptors </a:t>
            </a:r>
            <a:r>
              <a:rPr lang="en-US" sz="2400" dirty="0">
                <a:solidFill>
                  <a:schemeClr val="tx1"/>
                </a:solidFill>
                <a:latin typeface="Arial" panose="020B0604020202020204" pitchFamily="34" charset="0"/>
                <a:cs typeface="Arial" panose="020B0604020202020204" pitchFamily="34" charset="0"/>
              </a:rPr>
              <a:t>mediate the antidiuretic action. </a:t>
            </a:r>
          </a:p>
          <a:p>
            <a:r>
              <a:rPr lang="en-US" sz="2400" dirty="0">
                <a:solidFill>
                  <a:schemeClr val="tx1"/>
                </a:solidFill>
                <a:latin typeface="Arial" panose="020B0604020202020204" pitchFamily="34" charset="0"/>
                <a:cs typeface="Arial" panose="020B0604020202020204" pitchFamily="34" charset="0"/>
              </a:rPr>
              <a:t>used to treat patients with bleeding </a:t>
            </a:r>
            <a:r>
              <a:rPr lang="en-US" sz="2400" b="1" dirty="0" err="1">
                <a:solidFill>
                  <a:srgbClr val="C00000"/>
                </a:solidFill>
                <a:latin typeface="Arial" panose="020B0604020202020204" pitchFamily="34" charset="0"/>
                <a:cs typeface="Arial" panose="020B0604020202020204" pitchFamily="34" charset="0"/>
              </a:rPr>
              <a:t>oesophageal</a:t>
            </a:r>
            <a:r>
              <a:rPr lang="en-US" sz="2400" b="1" dirty="0">
                <a:solidFill>
                  <a:srgbClr val="C00000"/>
                </a:solidFill>
                <a:latin typeface="Arial" panose="020B0604020202020204" pitchFamily="34" charset="0"/>
                <a:cs typeface="Arial" panose="020B0604020202020204" pitchFamily="34" charset="0"/>
              </a:rPr>
              <a:t> varices </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788827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8420100" cy="1485900"/>
          </a:xfrm>
        </p:spPr>
        <p:txBody>
          <a:bodyPr/>
          <a:lstStyle/>
          <a:p>
            <a:r>
              <a:rPr lang="en-US" b="1" dirty="0" smtClean="0">
                <a:solidFill>
                  <a:schemeClr val="accent1">
                    <a:lumMod val="50000"/>
                  </a:schemeClr>
                </a:solidFill>
                <a:latin typeface="Arial" panose="020B0604020202020204" pitchFamily="34" charset="0"/>
                <a:cs typeface="Arial" panose="020B0604020202020204" pitchFamily="34" charset="0"/>
              </a:rPr>
              <a:t>Classification of autacoids</a:t>
            </a:r>
            <a:endParaRPr lang="en-US"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75330" y="1143000"/>
            <a:ext cx="8039100" cy="5867400"/>
          </a:xfrm>
        </p:spPr>
        <p:txBody>
          <a:bodyPr>
            <a:noAutofit/>
          </a:bodyPr>
          <a:lstStyle/>
          <a:p>
            <a:pPr marL="514350" indent="-514350">
              <a:buNone/>
            </a:pPr>
            <a:r>
              <a:rPr lang="en-US" sz="2800" b="1" dirty="0" smtClean="0">
                <a:solidFill>
                  <a:schemeClr val="tx1"/>
                </a:solidFill>
                <a:latin typeface="Arial" panose="020B0604020202020204" pitchFamily="34" charset="0"/>
                <a:cs typeface="Arial" panose="020B0604020202020204" pitchFamily="34" charset="0"/>
              </a:rPr>
              <a:t>Amine Autacoids</a:t>
            </a:r>
            <a:r>
              <a:rPr lang="en-US" sz="2800" dirty="0" smtClean="0">
                <a:solidFill>
                  <a:schemeClr val="tx1"/>
                </a:solidFill>
                <a:latin typeface="Arial" panose="020B0604020202020204" pitchFamily="34" charset="0"/>
                <a:cs typeface="Arial" panose="020B0604020202020204" pitchFamily="34" charset="0"/>
              </a:rPr>
              <a:t>: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1. Histamine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2. Serotonin or 5-HT</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a:t>
            </a:r>
            <a:r>
              <a:rPr lang="en-US" sz="2800" b="1" dirty="0" smtClean="0">
                <a:solidFill>
                  <a:schemeClr val="tx1"/>
                </a:solidFill>
                <a:latin typeface="Arial" panose="020B0604020202020204" pitchFamily="34" charset="0"/>
                <a:cs typeface="Arial" panose="020B0604020202020204" pitchFamily="34" charset="0"/>
              </a:rPr>
              <a:t>Eicosanoids: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1.PGs</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2.Thromboxane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3.Leukotriens</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a:t>
            </a:r>
            <a:r>
              <a:rPr lang="en-US" sz="2800" b="1" dirty="0" smtClean="0">
                <a:solidFill>
                  <a:schemeClr val="tx1"/>
                </a:solidFill>
                <a:latin typeface="Arial" panose="020B0604020202020204" pitchFamily="34" charset="0"/>
                <a:cs typeface="Arial" panose="020B0604020202020204" pitchFamily="34" charset="0"/>
              </a:rPr>
              <a:t>Peptides Autacoids: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1).Kinins (bradykinin, kallidin) </a:t>
            </a:r>
          </a:p>
          <a:p>
            <a:pPr marL="514350" indent="-514350">
              <a:buNone/>
            </a:pPr>
            <a:r>
              <a:rPr lang="en-US" sz="2800" dirty="0" smtClean="0">
                <a:solidFill>
                  <a:schemeClr val="tx1"/>
                </a:solidFill>
                <a:latin typeface="Arial" panose="020B0604020202020204" pitchFamily="34" charset="0"/>
                <a:cs typeface="Arial" panose="020B0604020202020204" pitchFamily="34" charset="0"/>
              </a:rPr>
              <a:t>       2).Renin; Angiotensins etc</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152400"/>
            <a:ext cx="7200900" cy="1485900"/>
          </a:xfrm>
        </p:spPr>
        <p:txBody>
          <a:bodyPr>
            <a:normAutofit/>
          </a:bodyPr>
          <a:lstStyle/>
          <a:p>
            <a:r>
              <a:rPr lang="en-US" b="1" dirty="0" smtClean="0">
                <a:solidFill>
                  <a:schemeClr val="accent1">
                    <a:lumMod val="50000"/>
                  </a:schemeClr>
                </a:solidFill>
                <a:latin typeface="Arial" panose="020B0604020202020204" pitchFamily="34" charset="0"/>
                <a:cs typeface="Arial" panose="020B0604020202020204" pitchFamily="34" charset="0"/>
              </a:rPr>
              <a:t>Cytokines</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90600" y="1066800"/>
            <a:ext cx="8001000" cy="5791200"/>
          </a:xfrm>
        </p:spPr>
        <p:txBody>
          <a:bodyPr>
            <a:normAutofit/>
          </a:bodyPr>
          <a:lstStyle/>
          <a:p>
            <a:r>
              <a:rPr lang="en-US" sz="2800" dirty="0">
                <a:solidFill>
                  <a:schemeClr val="tx1"/>
                </a:solidFill>
                <a:latin typeface="Arial" panose="020B0604020202020204" pitchFamily="34" charset="0"/>
                <a:cs typeface="Arial" panose="020B0604020202020204" pitchFamily="34" charset="0"/>
              </a:rPr>
              <a:t>are polypeptides that are rapidly induced and released during inflammation. They regulate the action of inflammatory and immune system cells.</a:t>
            </a:r>
          </a:p>
          <a:p>
            <a:r>
              <a:rPr lang="en-US" sz="2800" dirty="0" smtClean="0">
                <a:solidFill>
                  <a:schemeClr val="tx1"/>
                </a:solidFill>
                <a:latin typeface="Arial" panose="020B0604020202020204" pitchFamily="34" charset="0"/>
                <a:cs typeface="Arial" panose="020B0604020202020204" pitchFamily="34" charset="0"/>
              </a:rPr>
              <a:t>The </a:t>
            </a:r>
            <a:r>
              <a:rPr lang="en-US" sz="2800" dirty="0">
                <a:solidFill>
                  <a:schemeClr val="tx1"/>
                </a:solidFill>
                <a:latin typeface="Arial" panose="020B0604020202020204" pitchFamily="34" charset="0"/>
                <a:cs typeface="Arial" panose="020B0604020202020204" pitchFamily="34" charset="0"/>
              </a:rPr>
              <a:t>cytokine superfamily includes the </a:t>
            </a:r>
            <a:r>
              <a:rPr lang="en-US" sz="2800" dirty="0">
                <a:solidFill>
                  <a:srgbClr val="C00000"/>
                </a:solidFill>
                <a:latin typeface="Arial" panose="020B0604020202020204" pitchFamily="34" charset="0"/>
                <a:cs typeface="Arial" panose="020B0604020202020204" pitchFamily="34" charset="0"/>
              </a:rPr>
              <a:t>interferons, interleukins, chemokines and colony-stimulating factors</a:t>
            </a:r>
            <a:r>
              <a:rPr lang="en-US" sz="2800" dirty="0">
                <a:solidFill>
                  <a:schemeClr val="tx1"/>
                </a:solidFill>
                <a:latin typeface="Arial" panose="020B0604020202020204" pitchFamily="34" charset="0"/>
                <a:cs typeface="Arial" panose="020B0604020202020204" pitchFamily="34" charset="0"/>
              </a:rPr>
              <a:t>. </a:t>
            </a:r>
          </a:p>
          <a:p>
            <a:r>
              <a:rPr lang="en-US" sz="2800" dirty="0" smtClean="0">
                <a:solidFill>
                  <a:schemeClr val="tx1"/>
                </a:solidFill>
                <a:latin typeface="Arial" panose="020B0604020202020204" pitchFamily="34" charset="0"/>
                <a:cs typeface="Arial" panose="020B0604020202020204" pitchFamily="34" charset="0"/>
              </a:rPr>
              <a:t>They </a:t>
            </a:r>
            <a:r>
              <a:rPr lang="en-US" sz="2800" dirty="0">
                <a:solidFill>
                  <a:schemeClr val="tx1"/>
                </a:solidFill>
                <a:latin typeface="Arial" panose="020B0604020202020204" pitchFamily="34" charset="0"/>
                <a:cs typeface="Arial" panose="020B0604020202020204" pitchFamily="34" charset="0"/>
              </a:rPr>
              <a:t>exert complex effects on leukocytes, vascular endothelial cells, mast cells, fibroblasts, </a:t>
            </a:r>
            <a:r>
              <a:rPr lang="en-US" sz="2800" dirty="0" err="1">
                <a:solidFill>
                  <a:schemeClr val="tx1"/>
                </a:solidFill>
                <a:latin typeface="Arial" panose="020B0604020202020204" pitchFamily="34" charset="0"/>
                <a:cs typeface="Arial" panose="020B0604020202020204" pitchFamily="34" charset="0"/>
              </a:rPr>
              <a:t>haemopoietic</a:t>
            </a:r>
            <a:r>
              <a:rPr lang="en-US" sz="2800" dirty="0">
                <a:solidFill>
                  <a:schemeClr val="tx1"/>
                </a:solidFill>
                <a:latin typeface="Arial" panose="020B0604020202020204" pitchFamily="34" charset="0"/>
                <a:cs typeface="Arial" panose="020B0604020202020204" pitchFamily="34" charset="0"/>
              </a:rPr>
              <a:t> stem cells and osteoclasts, controlling proliferation, differentiation and/or activation</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8671273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1028700" y="304800"/>
            <a:ext cx="8115300" cy="6400800"/>
          </a:xfrm>
        </p:spPr>
        <p:txBody>
          <a:bodyPr>
            <a:noAutofit/>
          </a:bodyPr>
          <a:lstStyle/>
          <a:p>
            <a:r>
              <a:rPr lang="en-US" sz="2800" b="1" dirty="0">
                <a:solidFill>
                  <a:srgbClr val="C00000"/>
                </a:solidFill>
                <a:latin typeface="Arial" panose="020B0604020202020204" pitchFamily="34" charset="0"/>
                <a:cs typeface="Arial" panose="020B0604020202020204" pitchFamily="34" charset="0"/>
              </a:rPr>
              <a:t>IL-1 and TNF-α </a:t>
            </a:r>
            <a:r>
              <a:rPr lang="en-US" sz="2800" dirty="0">
                <a:solidFill>
                  <a:schemeClr val="tx1"/>
                </a:solidFill>
                <a:latin typeface="Arial" panose="020B0604020202020204" pitchFamily="34" charset="0"/>
                <a:cs typeface="Arial" panose="020B0604020202020204" pitchFamily="34" charset="0"/>
              </a:rPr>
              <a:t>are important primary inflammatory cytokines, inducing the formation of other cytokines.</a:t>
            </a:r>
          </a:p>
          <a:p>
            <a:r>
              <a:rPr lang="en-US" sz="2800" dirty="0" smtClean="0">
                <a:solidFill>
                  <a:schemeClr val="tx1"/>
                </a:solidFill>
                <a:latin typeface="Arial" panose="020B0604020202020204" pitchFamily="34" charset="0"/>
                <a:cs typeface="Arial" panose="020B0604020202020204" pitchFamily="34" charset="0"/>
              </a:rPr>
              <a:t>Chemokines</a:t>
            </a:r>
            <a:r>
              <a:rPr lang="en-US" sz="2800" dirty="0">
                <a:solidFill>
                  <a:schemeClr val="tx1"/>
                </a:solidFill>
                <a:latin typeface="Arial" panose="020B0604020202020204" pitchFamily="34" charset="0"/>
                <a:cs typeface="Arial" panose="020B0604020202020204" pitchFamily="34" charset="0"/>
              </a:rPr>
              <a:t>, such as </a:t>
            </a:r>
            <a:r>
              <a:rPr lang="en-US" sz="2800" dirty="0">
                <a:solidFill>
                  <a:srgbClr val="C00000"/>
                </a:solidFill>
                <a:latin typeface="Arial" panose="020B0604020202020204" pitchFamily="34" charset="0"/>
                <a:cs typeface="Arial" panose="020B0604020202020204" pitchFamily="34" charset="0"/>
              </a:rPr>
              <a:t>IL-8</a:t>
            </a:r>
            <a:r>
              <a:rPr lang="en-US" sz="2800" dirty="0">
                <a:solidFill>
                  <a:schemeClr val="tx1"/>
                </a:solidFill>
                <a:latin typeface="Arial" panose="020B0604020202020204" pitchFamily="34" charset="0"/>
                <a:cs typeface="Arial" panose="020B0604020202020204" pitchFamily="34" charset="0"/>
              </a:rPr>
              <a:t>, are mainly involved in the regulation of cell trafficking.</a:t>
            </a:r>
          </a:p>
          <a:p>
            <a:r>
              <a:rPr lang="en-US" sz="2800" dirty="0" smtClean="0">
                <a:solidFill>
                  <a:schemeClr val="tx1"/>
                </a:solidFill>
                <a:latin typeface="Arial" panose="020B0604020202020204" pitchFamily="34" charset="0"/>
                <a:cs typeface="Arial" panose="020B0604020202020204" pitchFamily="34" charset="0"/>
              </a:rPr>
              <a:t>Interferons </a:t>
            </a:r>
            <a:r>
              <a:rPr lang="en-US" sz="2800" dirty="0">
                <a:solidFill>
                  <a:srgbClr val="C00000"/>
                </a:solidFill>
                <a:latin typeface="Arial" panose="020B0604020202020204" pitchFamily="34" charset="0"/>
                <a:cs typeface="Arial" panose="020B0604020202020204" pitchFamily="34" charset="0"/>
              </a:rPr>
              <a:t>IFN-α and IFN-β </a:t>
            </a:r>
            <a:r>
              <a:rPr lang="en-US" sz="2800" dirty="0">
                <a:solidFill>
                  <a:schemeClr val="tx1"/>
                </a:solidFill>
                <a:latin typeface="Arial" panose="020B0604020202020204" pitchFamily="34" charset="0"/>
                <a:cs typeface="Arial" panose="020B0604020202020204" pitchFamily="34" charset="0"/>
              </a:rPr>
              <a:t>have antiviral activity, and IFN-</a:t>
            </a:r>
            <a:r>
              <a:rPr lang="en-US" sz="2800" b="1" dirty="0">
                <a:solidFill>
                  <a:schemeClr val="tx1"/>
                </a:solidFill>
                <a:latin typeface="Arial" panose="020B0604020202020204" pitchFamily="34" charset="0"/>
                <a:cs typeface="Arial" panose="020B0604020202020204" pitchFamily="34" charset="0"/>
              </a:rPr>
              <a:t>α </a:t>
            </a:r>
            <a:r>
              <a:rPr lang="en-US" sz="2800" dirty="0">
                <a:solidFill>
                  <a:schemeClr val="tx1"/>
                </a:solidFill>
                <a:latin typeface="Arial" panose="020B0604020202020204" pitchFamily="34" charset="0"/>
                <a:cs typeface="Arial" panose="020B0604020202020204" pitchFamily="34" charset="0"/>
              </a:rPr>
              <a:t>is used as an adjunct in the treatment of viral infections</a:t>
            </a:r>
            <a:r>
              <a:rPr lang="en-US" sz="2800" dirty="0" smtClean="0">
                <a:solidFill>
                  <a:schemeClr val="tx1"/>
                </a:solidFill>
                <a:latin typeface="Arial" panose="020B0604020202020204" pitchFamily="34" charset="0"/>
                <a:cs typeface="Arial" panose="020B0604020202020204" pitchFamily="34" charset="0"/>
              </a:rPr>
              <a:t>.</a:t>
            </a:r>
          </a:p>
          <a:p>
            <a:r>
              <a:rPr lang="en-US" sz="2800" dirty="0" smtClean="0">
                <a:solidFill>
                  <a:schemeClr val="tx1"/>
                </a:solidFill>
                <a:latin typeface="Arial" panose="020B0604020202020204" pitchFamily="34" charset="0"/>
                <a:cs typeface="Arial" panose="020B0604020202020204" pitchFamily="34" charset="0"/>
              </a:rPr>
              <a:t>IFN-</a:t>
            </a:r>
            <a:r>
              <a:rPr lang="en-US" sz="2800" b="1" dirty="0" smtClean="0">
                <a:solidFill>
                  <a:schemeClr val="tx1"/>
                </a:solidFill>
                <a:latin typeface="Arial" panose="020B0604020202020204" pitchFamily="34" charset="0"/>
                <a:cs typeface="Arial" panose="020B0604020202020204" pitchFamily="34" charset="0"/>
              </a:rPr>
              <a:t>γ </a:t>
            </a:r>
            <a:r>
              <a:rPr lang="en-US" sz="2800" dirty="0">
                <a:solidFill>
                  <a:schemeClr val="tx1"/>
                </a:solidFill>
                <a:latin typeface="Arial" panose="020B0604020202020204" pitchFamily="34" charset="0"/>
                <a:cs typeface="Arial" panose="020B0604020202020204" pitchFamily="34" charset="0"/>
              </a:rPr>
              <a:t>has significant </a:t>
            </a:r>
            <a:r>
              <a:rPr lang="en-US" sz="2800" dirty="0" err="1">
                <a:solidFill>
                  <a:schemeClr val="tx1"/>
                </a:solidFill>
                <a:latin typeface="Arial" panose="020B0604020202020204" pitchFamily="34" charset="0"/>
                <a:cs typeface="Arial" panose="020B0604020202020204" pitchFamily="34" charset="0"/>
              </a:rPr>
              <a:t>immunoregulatory</a:t>
            </a:r>
            <a:r>
              <a:rPr lang="en-US" sz="2800" dirty="0">
                <a:solidFill>
                  <a:schemeClr val="tx1"/>
                </a:solidFill>
                <a:latin typeface="Arial" panose="020B0604020202020204" pitchFamily="34" charset="0"/>
                <a:cs typeface="Arial" panose="020B0604020202020204" pitchFamily="34" charset="0"/>
              </a:rPr>
              <a:t> function and is used in the treatment of multiple sclerosis. </a:t>
            </a:r>
          </a:p>
          <a:p>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281762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8534400" cy="1600200"/>
          </a:xfrm>
        </p:spPr>
        <p:txBody>
          <a:bodyPr>
            <a:normAutofit/>
          </a:bodyPr>
          <a:lstStyle/>
          <a:p>
            <a:r>
              <a:rPr lang="en-US" b="1" dirty="0" smtClean="0">
                <a:solidFill>
                  <a:schemeClr val="accent1">
                    <a:lumMod val="50000"/>
                  </a:schemeClr>
                </a:solidFill>
                <a:latin typeface="Arial" panose="020B0604020202020204" pitchFamily="34" charset="0"/>
                <a:cs typeface="Arial" panose="020B0604020202020204" pitchFamily="34" charset="0"/>
              </a:rPr>
              <a:t>AMINE AUTOCOIDS</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066800"/>
            <a:ext cx="7200900" cy="5791200"/>
          </a:xfrm>
        </p:spPr>
        <p:txBody>
          <a:bodyPr>
            <a:noAutofit/>
          </a:bodyPr>
          <a:lstStyle/>
          <a:p>
            <a:pPr marL="0" indent="0">
              <a:buNone/>
            </a:pPr>
            <a:r>
              <a:rPr lang="en-US" sz="3600" b="1" i="1" u="sng" dirty="0" smtClean="0">
                <a:solidFill>
                  <a:schemeClr val="tx1"/>
                </a:solidFill>
                <a:latin typeface="Arial" panose="020B0604020202020204" pitchFamily="34" charset="0"/>
                <a:cs typeface="Arial" panose="020B0604020202020204" pitchFamily="34" charset="0"/>
              </a:rPr>
              <a:t>Histamine</a:t>
            </a:r>
          </a:p>
          <a:p>
            <a:r>
              <a:rPr lang="en-US" sz="2800" dirty="0" smtClean="0">
                <a:solidFill>
                  <a:schemeClr val="tx1"/>
                </a:solidFill>
                <a:latin typeface="Arial" panose="020B0604020202020204" pitchFamily="34" charset="0"/>
                <a:cs typeface="Arial" panose="020B0604020202020204" pitchFamily="34" charset="0"/>
              </a:rPr>
              <a:t>Imidazole ethylamine </a:t>
            </a:r>
          </a:p>
          <a:p>
            <a:r>
              <a:rPr lang="en-US" sz="2800" dirty="0" smtClean="0">
                <a:solidFill>
                  <a:schemeClr val="tx1"/>
                </a:solidFill>
                <a:latin typeface="Arial" panose="020B0604020202020204" pitchFamily="34" charset="0"/>
                <a:cs typeface="Arial" panose="020B0604020202020204" pitchFamily="34" charset="0"/>
              </a:rPr>
              <a:t>Formed from the amino acid Histamine</a:t>
            </a:r>
          </a:p>
          <a:p>
            <a:r>
              <a:rPr lang="en-US" sz="2800" dirty="0" smtClean="0">
                <a:solidFill>
                  <a:schemeClr val="tx1"/>
                </a:solidFill>
                <a:latin typeface="Arial" panose="020B0604020202020204" pitchFamily="34" charset="0"/>
                <a:cs typeface="Arial" panose="020B0604020202020204" pitchFamily="34" charset="0"/>
              </a:rPr>
              <a:t>Important inflammatory mediator </a:t>
            </a:r>
          </a:p>
          <a:p>
            <a:r>
              <a:rPr lang="en-US" sz="2800" dirty="0" smtClean="0">
                <a:solidFill>
                  <a:schemeClr val="tx1"/>
                </a:solidFill>
                <a:latin typeface="Arial" panose="020B0604020202020204" pitchFamily="34" charset="0"/>
                <a:cs typeface="Arial" panose="020B0604020202020204" pitchFamily="34" charset="0"/>
              </a:rPr>
              <a:t>Potent biogenic amine and plays an important role in inflammation, anaphylaxis, allergies, gastric acid secretion and drug reaction </a:t>
            </a:r>
          </a:p>
          <a:p>
            <a:r>
              <a:rPr lang="en-US" sz="2800" dirty="0" smtClean="0">
                <a:solidFill>
                  <a:schemeClr val="tx1"/>
                </a:solidFill>
                <a:latin typeface="Arial" panose="020B0604020202020204" pitchFamily="34" charset="0"/>
                <a:cs typeface="Arial" panose="020B0604020202020204" pitchFamily="34" charset="0"/>
              </a:rPr>
              <a:t>As part of an immune response to foreign pathogens, its produced by Basophils and mast cells found in nearby connective tissues. </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Arial" panose="020B0604020202020204" pitchFamily="34" charset="0"/>
                <a:cs typeface="Arial" panose="020B0604020202020204" pitchFamily="34" charset="0"/>
              </a:rPr>
              <a:t>Synthesis of histamine</a:t>
            </a:r>
            <a:endParaRPr lang="en-US" b="1" dirty="0">
              <a:solidFill>
                <a:schemeClr val="tx1"/>
              </a:solidFill>
              <a:latin typeface="Arial" panose="020B0604020202020204" pitchFamily="34" charset="0"/>
              <a:cs typeface="Arial" panose="020B0604020202020204" pitchFamily="34" charset="0"/>
            </a:endParaRPr>
          </a:p>
        </p:txBody>
      </p:sp>
      <p:pic>
        <p:nvPicPr>
          <p:cNvPr id="4" name="Content Placeholder 3" descr="histaminesynthesis.jpg"/>
          <p:cNvPicPr>
            <a:picLocks noGrp="1" noChangeAspect="1"/>
          </p:cNvPicPr>
          <p:nvPr>
            <p:ph idx="1"/>
          </p:nvPr>
        </p:nvPicPr>
        <p:blipFill>
          <a:blip r:embed="rId2"/>
          <a:stretch>
            <a:fillRect/>
          </a:stretch>
        </p:blipFill>
        <p:spPr>
          <a:xfrm>
            <a:off x="609601" y="1600200"/>
            <a:ext cx="8382000" cy="5029199"/>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8496300" cy="1485900"/>
          </a:xfrm>
        </p:spPr>
        <p:txBody>
          <a:bodyPr/>
          <a:lstStyle/>
          <a:p>
            <a:r>
              <a:rPr lang="en-US" dirty="0" smtClean="0">
                <a:solidFill>
                  <a:schemeClr val="tx1"/>
                </a:solidFill>
                <a:latin typeface="Arial" panose="020B0604020202020204" pitchFamily="34" charset="0"/>
                <a:cs typeface="Arial" panose="020B0604020202020204" pitchFamily="34" charset="0"/>
              </a:rPr>
              <a:t>Mechanism of Release</a:t>
            </a:r>
            <a:endParaRPr lang="en-US" dirty="0">
              <a:solidFill>
                <a:schemeClr val="tx1"/>
              </a:solidFill>
            </a:endParaRPr>
          </a:p>
        </p:txBody>
      </p:sp>
      <p:sp>
        <p:nvSpPr>
          <p:cNvPr id="3" name="Content Placeholder 2"/>
          <p:cNvSpPr>
            <a:spLocks noGrp="1"/>
          </p:cNvSpPr>
          <p:nvPr>
            <p:ph idx="1"/>
          </p:nvPr>
        </p:nvSpPr>
        <p:spPr>
          <a:xfrm>
            <a:off x="437866" y="1428750"/>
            <a:ext cx="2610134" cy="5429250"/>
          </a:xfrm>
        </p:spPr>
        <p:txBody>
          <a:bodyPr>
            <a:normAutofit/>
          </a:bodyPr>
          <a:lstStyle/>
          <a:p>
            <a:pPr>
              <a:buFont typeface="Wingdings" panose="05000000000000000000" pitchFamily="2" charset="2"/>
              <a:buChar char="§"/>
            </a:pPr>
            <a:r>
              <a:rPr lang="en-US" sz="2800" dirty="0" smtClean="0">
                <a:solidFill>
                  <a:schemeClr val="tx1"/>
                </a:solidFill>
                <a:latin typeface="Arial" panose="020B0604020202020204" pitchFamily="34" charset="0"/>
                <a:cs typeface="Arial" panose="020B0604020202020204" pitchFamily="34" charset="0"/>
              </a:rPr>
              <a:t>Histamine </a:t>
            </a:r>
            <a:r>
              <a:rPr lang="en-US" sz="2800" dirty="0">
                <a:solidFill>
                  <a:schemeClr val="tx1"/>
                </a:solidFill>
                <a:latin typeface="Arial" panose="020B0604020202020204" pitchFamily="34" charset="0"/>
                <a:cs typeface="Arial" panose="020B0604020202020204" pitchFamily="34" charset="0"/>
              </a:rPr>
              <a:t>is released from storage granules as a result of the interaction of antigen with immunoglobulin E (IgE) antibodies </a:t>
            </a:r>
          </a:p>
        </p:txBody>
      </p:sp>
      <p:pic>
        <p:nvPicPr>
          <p:cNvPr id="4" name="Picture 3" descr="unnamed.jpg"/>
          <p:cNvPicPr>
            <a:picLocks noChangeAspect="1"/>
          </p:cNvPicPr>
          <p:nvPr/>
        </p:nvPicPr>
        <p:blipFill rotWithShape="1">
          <a:blip r:embed="rId2">
            <a:clrChange>
              <a:clrFrom>
                <a:srgbClr val="FFFFFF"/>
              </a:clrFrom>
              <a:clrTo>
                <a:srgbClr val="FFFFFF">
                  <a:alpha val="0"/>
                </a:srgbClr>
              </a:clrTo>
            </a:clrChange>
          </a:blip>
          <a:srcRect t="13514"/>
          <a:stretch/>
        </p:blipFill>
        <p:spPr>
          <a:xfrm>
            <a:off x="3215754" y="1981200"/>
            <a:ext cx="6096000" cy="4876800"/>
          </a:xfrm>
          <a:prstGeom prst="rect">
            <a:avLst/>
          </a:prstGeom>
        </p:spPr>
      </p:pic>
    </p:spTree>
    <p:extLst>
      <p:ext uri="{BB962C8B-B14F-4D97-AF65-F5344CB8AC3E}">
        <p14:creationId xmlns:p14="http://schemas.microsoft.com/office/powerpoint/2010/main" xmlns="" val="1325027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542" y="381000"/>
            <a:ext cx="8115300" cy="1485900"/>
          </a:xfrm>
        </p:spPr>
        <p:txBody>
          <a:bodyPr>
            <a:normAutofit/>
          </a:bodyPr>
          <a:lstStyle/>
          <a:p>
            <a:r>
              <a:rPr lang="en-US" b="1" dirty="0" smtClean="0">
                <a:solidFill>
                  <a:schemeClr val="tx1"/>
                </a:solidFill>
                <a:latin typeface="Arial" panose="020B0604020202020204" pitchFamily="34" charset="0"/>
                <a:cs typeface="Arial" panose="020B0604020202020204" pitchFamily="34" charset="0"/>
              </a:rPr>
              <a:t>Adverse effects of Histamine release</a:t>
            </a:r>
            <a:endParaRPr lang="en-US"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8700" y="1866900"/>
            <a:ext cx="7200900" cy="4991100"/>
          </a:xfrm>
        </p:spPr>
        <p:txBody>
          <a:bodyPr>
            <a:normAutofit/>
          </a:bodyPr>
          <a:lstStyle/>
          <a:p>
            <a:r>
              <a:rPr lang="en-US" sz="2800" dirty="0" smtClean="0">
                <a:solidFill>
                  <a:schemeClr val="tx1"/>
                </a:solidFill>
                <a:latin typeface="Arial" panose="020B0604020202020204" pitchFamily="34" charset="0"/>
                <a:cs typeface="Arial" panose="020B0604020202020204" pitchFamily="34" charset="0"/>
              </a:rPr>
              <a:t>Itching</a:t>
            </a:r>
          </a:p>
          <a:p>
            <a:r>
              <a:rPr lang="en-US" sz="2800" dirty="0" err="1" smtClean="0">
                <a:solidFill>
                  <a:schemeClr val="tx1"/>
                </a:solidFill>
                <a:latin typeface="Arial" panose="020B0604020202020204" pitchFamily="34" charset="0"/>
                <a:cs typeface="Arial" panose="020B0604020202020204" pitchFamily="34" charset="0"/>
              </a:rPr>
              <a:t>Urticaria</a:t>
            </a:r>
            <a:r>
              <a:rPr lang="en-US" sz="2800" dirty="0" smtClean="0">
                <a:solidFill>
                  <a:schemeClr val="tx1"/>
                </a:solidFill>
                <a:latin typeface="Arial" panose="020B0604020202020204" pitchFamily="34" charset="0"/>
                <a:cs typeface="Arial" panose="020B0604020202020204" pitchFamily="34" charset="0"/>
              </a:rPr>
              <a:t> </a:t>
            </a:r>
          </a:p>
          <a:p>
            <a:r>
              <a:rPr lang="en-US" sz="2800" dirty="0" smtClean="0">
                <a:solidFill>
                  <a:schemeClr val="tx1"/>
                </a:solidFill>
                <a:latin typeface="Arial" panose="020B0604020202020204" pitchFamily="34" charset="0"/>
                <a:cs typeface="Arial" panose="020B0604020202020204" pitchFamily="34" charset="0"/>
              </a:rPr>
              <a:t>Flushing </a:t>
            </a:r>
          </a:p>
          <a:p>
            <a:r>
              <a:rPr lang="en-US" sz="2800" dirty="0" smtClean="0">
                <a:solidFill>
                  <a:schemeClr val="tx1"/>
                </a:solidFill>
                <a:latin typeface="Arial" panose="020B0604020202020204" pitchFamily="34" charset="0"/>
                <a:cs typeface="Arial" panose="020B0604020202020204" pitchFamily="34" charset="0"/>
              </a:rPr>
              <a:t>Hypotension </a:t>
            </a:r>
          </a:p>
          <a:p>
            <a:r>
              <a:rPr lang="en-US" sz="2800" dirty="0" smtClean="0">
                <a:solidFill>
                  <a:schemeClr val="tx1"/>
                </a:solidFill>
                <a:latin typeface="Arial" panose="020B0604020202020204" pitchFamily="34" charset="0"/>
                <a:cs typeface="Arial" panose="020B0604020202020204" pitchFamily="34" charset="0"/>
              </a:rPr>
              <a:t>Tachycardia </a:t>
            </a:r>
          </a:p>
          <a:p>
            <a:r>
              <a:rPr lang="en-US" sz="2800" dirty="0" err="1" smtClean="0">
                <a:solidFill>
                  <a:schemeClr val="tx1"/>
                </a:solidFill>
                <a:latin typeface="Arial" panose="020B0604020202020204" pitchFamily="34" charset="0"/>
                <a:cs typeface="Arial" panose="020B0604020202020204" pitchFamily="34" charset="0"/>
              </a:rPr>
              <a:t>Bronchospasm</a:t>
            </a:r>
            <a:r>
              <a:rPr lang="en-US" sz="2800" dirty="0" smtClean="0">
                <a:solidFill>
                  <a:schemeClr val="tx1"/>
                </a:solidFill>
                <a:latin typeface="Arial" panose="020B0604020202020204" pitchFamily="34" charset="0"/>
                <a:cs typeface="Arial" panose="020B0604020202020204" pitchFamily="34" charset="0"/>
              </a:rPr>
              <a:t> </a:t>
            </a:r>
          </a:p>
          <a:p>
            <a:r>
              <a:rPr lang="en-US" sz="2800" dirty="0" err="1" smtClean="0">
                <a:solidFill>
                  <a:schemeClr val="tx1"/>
                </a:solidFill>
                <a:latin typeface="Arial" panose="020B0604020202020204" pitchFamily="34" charset="0"/>
                <a:cs typeface="Arial" panose="020B0604020202020204" pitchFamily="34" charset="0"/>
              </a:rPr>
              <a:t>Angioedema</a:t>
            </a:r>
            <a:r>
              <a:rPr lang="en-US" sz="2800" dirty="0" smtClean="0">
                <a:solidFill>
                  <a:schemeClr val="tx1"/>
                </a:solidFill>
                <a:latin typeface="Arial" panose="020B0604020202020204" pitchFamily="34" charset="0"/>
                <a:cs typeface="Arial" panose="020B0604020202020204" pitchFamily="34" charset="0"/>
              </a:rPr>
              <a:t> </a:t>
            </a:r>
          </a:p>
          <a:p>
            <a:r>
              <a:rPr lang="en-US" sz="2800" dirty="0" smtClean="0">
                <a:solidFill>
                  <a:schemeClr val="tx1"/>
                </a:solidFill>
                <a:latin typeface="Arial" panose="020B0604020202020204" pitchFamily="34" charset="0"/>
                <a:cs typeface="Arial" panose="020B0604020202020204" pitchFamily="34" charset="0"/>
              </a:rPr>
              <a:t>Wakefulness </a:t>
            </a:r>
          </a:p>
          <a:p>
            <a:r>
              <a:rPr lang="en-US" sz="2800" dirty="0" smtClean="0">
                <a:solidFill>
                  <a:schemeClr val="tx1"/>
                </a:solidFill>
                <a:latin typeface="Arial" panose="020B0604020202020204" pitchFamily="34" charset="0"/>
                <a:cs typeface="Arial" panose="020B0604020202020204" pitchFamily="34" charset="0"/>
              </a:rPr>
              <a:t>Increased acidity (Gastric acid secretion) </a:t>
            </a:r>
            <a:endParaRPr lang="en-US" sz="2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200900" cy="1485900"/>
          </a:xfrm>
        </p:spPr>
        <p:txBody>
          <a:bodyPr>
            <a:normAutofit/>
          </a:bodyPr>
          <a:lstStyle/>
          <a:p>
            <a:r>
              <a:rPr lang="en-US" b="1" i="1" u="sng" dirty="0">
                <a:solidFill>
                  <a:schemeClr val="tx1"/>
                </a:solidFill>
                <a:latin typeface="Arial" panose="020B0604020202020204" pitchFamily="34" charset="0"/>
                <a:cs typeface="Arial" panose="020B0604020202020204" pitchFamily="34" charset="0"/>
              </a:rPr>
              <a:t>Serotonin </a:t>
            </a:r>
            <a:r>
              <a:rPr lang="en-US" b="1" i="1" u="sng" dirty="0" smtClean="0">
                <a:solidFill>
                  <a:schemeClr val="tx1"/>
                </a:solidFill>
                <a:latin typeface="Arial" panose="020B0604020202020204" pitchFamily="34" charset="0"/>
                <a:cs typeface="Arial" panose="020B0604020202020204" pitchFamily="34" charset="0"/>
              </a:rPr>
              <a:t>or 5-Hydroxy Tryptamine (5-HT</a:t>
            </a:r>
            <a:r>
              <a:rPr lang="en-US" b="1" i="1" u="sng" dirty="0">
                <a:solidFill>
                  <a:schemeClr val="tx1"/>
                </a:solidFill>
                <a:latin typeface="Arial" panose="020B0604020202020204" pitchFamily="34" charset="0"/>
                <a:cs typeface="Arial" panose="020B0604020202020204" pitchFamily="34" charset="0"/>
              </a:rPr>
              <a:t>) </a:t>
            </a:r>
          </a:p>
        </p:txBody>
      </p:sp>
      <p:sp>
        <p:nvSpPr>
          <p:cNvPr id="3" name="Content Placeholder 2"/>
          <p:cNvSpPr>
            <a:spLocks noGrp="1"/>
          </p:cNvSpPr>
          <p:nvPr>
            <p:ph idx="1"/>
          </p:nvPr>
        </p:nvSpPr>
        <p:spPr>
          <a:xfrm>
            <a:off x="609600" y="1752600"/>
            <a:ext cx="3733800" cy="5257800"/>
          </a:xfrm>
        </p:spPr>
        <p:txBody>
          <a:bodyPr>
            <a:normAutofit/>
          </a:bodyPr>
          <a:lstStyle/>
          <a:p>
            <a:r>
              <a:rPr lang="en-US" sz="2400" dirty="0">
                <a:solidFill>
                  <a:schemeClr val="tx1"/>
                </a:solidFill>
                <a:latin typeface="Arial" panose="020B0604020202020204" pitchFamily="34" charset="0"/>
                <a:cs typeface="Arial" panose="020B0604020202020204" pitchFamily="34" charset="0"/>
              </a:rPr>
              <a:t>It is a neurotransmitter found in </a:t>
            </a:r>
            <a:r>
              <a:rPr lang="en-US" sz="2400" dirty="0" err="1">
                <a:solidFill>
                  <a:schemeClr val="tx1"/>
                </a:solidFill>
                <a:latin typeface="Arial" panose="020B0604020202020204" pitchFamily="34" charset="0"/>
                <a:cs typeface="Arial" panose="020B0604020202020204" pitchFamily="34" charset="0"/>
              </a:rPr>
              <a:t>enterochromaffin</a:t>
            </a:r>
            <a:r>
              <a:rPr lang="en-US" sz="2400" dirty="0">
                <a:solidFill>
                  <a:schemeClr val="tx1"/>
                </a:solidFill>
                <a:latin typeface="Arial" panose="020B0604020202020204" pitchFamily="34" charset="0"/>
                <a:cs typeface="Arial" panose="020B0604020202020204" pitchFamily="34" charset="0"/>
              </a:rPr>
              <a:t> cells in GIT (90%) , and in </a:t>
            </a:r>
            <a:r>
              <a:rPr lang="en-US" sz="2400" dirty="0" err="1">
                <a:solidFill>
                  <a:schemeClr val="tx1"/>
                </a:solidFill>
                <a:latin typeface="Arial" panose="020B0604020202020204" pitchFamily="34" charset="0"/>
                <a:cs typeface="Arial" panose="020B0604020202020204" pitchFamily="34" charset="0"/>
              </a:rPr>
              <a:t>plateletes</a:t>
            </a:r>
            <a:r>
              <a:rPr lang="en-US" sz="2400" dirty="0">
                <a:solidFill>
                  <a:schemeClr val="tx1"/>
                </a:solidFill>
                <a:latin typeface="Arial" panose="020B0604020202020204" pitchFamily="34" charset="0"/>
                <a:cs typeface="Arial" panose="020B0604020202020204" pitchFamily="34" charset="0"/>
              </a:rPr>
              <a:t> and in raphe nuclei of brain stem.</a:t>
            </a:r>
          </a:p>
          <a:p>
            <a:r>
              <a:rPr lang="en-US" sz="2400" dirty="0">
                <a:solidFill>
                  <a:schemeClr val="tx1"/>
                </a:solidFill>
                <a:latin typeface="Arial" panose="020B0604020202020204" pitchFamily="34" charset="0"/>
                <a:cs typeface="Arial" panose="020B0604020202020204" pitchFamily="34" charset="0"/>
              </a:rPr>
              <a:t>The remainder is synthesized in serotonergic neurons of the CNS, where it has various functions including the regulation of mood, appetite, and </a:t>
            </a:r>
            <a:r>
              <a:rPr lang="en-US" sz="2400" dirty="0" smtClean="0">
                <a:solidFill>
                  <a:schemeClr val="tx1"/>
                </a:solidFill>
                <a:latin typeface="Arial" panose="020B0604020202020204" pitchFamily="34" charset="0"/>
                <a:cs typeface="Arial" panose="020B0604020202020204" pitchFamily="34" charset="0"/>
              </a:rPr>
              <a:t>sleep</a:t>
            </a:r>
            <a:endParaRPr lang="en-US" sz="2400" dirty="0">
              <a:solidFill>
                <a:schemeClr val="tx1"/>
              </a:solidFill>
              <a:latin typeface="Arial" panose="020B0604020202020204" pitchFamily="34" charset="0"/>
              <a:cs typeface="Arial" panose="020B0604020202020204" pitchFamily="34" charset="0"/>
            </a:endParaRPr>
          </a:p>
        </p:txBody>
      </p:sp>
      <p:pic>
        <p:nvPicPr>
          <p:cNvPr id="5" name="Picture 4" descr="3-s2.0-B9780128094051000067-f06-03-9780128094051.jpg"/>
          <p:cNvPicPr>
            <a:picLocks noChangeAspect="1"/>
          </p:cNvPicPr>
          <p:nvPr/>
        </p:nvPicPr>
        <p:blipFill rotWithShape="1">
          <a:blip r:embed="rId2"/>
          <a:srcRect l="17334" r="16000"/>
          <a:stretch/>
        </p:blipFill>
        <p:spPr>
          <a:xfrm>
            <a:off x="4419600" y="2171700"/>
            <a:ext cx="4724400" cy="4686300"/>
          </a:xfrm>
          <a:prstGeom prst="rect">
            <a:avLst/>
          </a:prstGeom>
        </p:spPr>
      </p:pic>
    </p:spTree>
    <p:extLst>
      <p:ext uri="{BB962C8B-B14F-4D97-AF65-F5344CB8AC3E}">
        <p14:creationId xmlns:p14="http://schemas.microsoft.com/office/powerpoint/2010/main" xmlns="" val="2822217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336" y="259023"/>
            <a:ext cx="5666664" cy="960177"/>
          </a:xfrm>
        </p:spPr>
        <p:txBody>
          <a:bodyPr/>
          <a:lstStyle/>
          <a:p>
            <a:r>
              <a:rPr lang="en-US" b="1" dirty="0" smtClean="0">
                <a:solidFill>
                  <a:schemeClr val="tx1"/>
                </a:solidFill>
                <a:latin typeface="Arial" panose="020B0604020202020204" pitchFamily="34" charset="0"/>
                <a:cs typeface="Arial" panose="020B0604020202020204" pitchFamily="34" charset="0"/>
              </a:rPr>
              <a:t>Synthesis</a:t>
            </a:r>
            <a:endParaRPr lang="en-US"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6188" y="1447800"/>
            <a:ext cx="3352800" cy="6170210"/>
          </a:xfrm>
        </p:spPr>
        <p:txBody>
          <a:bodyPr>
            <a:noAutofit/>
          </a:bodyPr>
          <a:lstStyle/>
          <a:p>
            <a:r>
              <a:rPr lang="en-US" sz="2400" dirty="0">
                <a:solidFill>
                  <a:schemeClr val="tx1"/>
                </a:solidFill>
                <a:latin typeface="Arial" panose="020B0604020202020204" pitchFamily="34" charset="0"/>
                <a:cs typeface="Arial" panose="020B0604020202020204" pitchFamily="34" charset="0"/>
              </a:rPr>
              <a:t>Serotonin is synthesized from the amino acid </a:t>
            </a:r>
            <a:r>
              <a:rPr lang="en-US" sz="2400" dirty="0" smtClean="0">
                <a:solidFill>
                  <a:schemeClr val="tx1"/>
                </a:solidFill>
                <a:latin typeface="Arial" panose="020B0604020202020204" pitchFamily="34" charset="0"/>
                <a:cs typeface="Arial" panose="020B0604020202020204" pitchFamily="34" charset="0"/>
              </a:rPr>
              <a:t>L-tryptophan </a:t>
            </a:r>
            <a:r>
              <a:rPr lang="en-US" sz="2400" dirty="0">
                <a:solidFill>
                  <a:schemeClr val="tx1"/>
                </a:solidFill>
                <a:latin typeface="Arial" panose="020B0604020202020204" pitchFamily="34" charset="0"/>
                <a:cs typeface="Arial" panose="020B0604020202020204" pitchFamily="34" charset="0"/>
              </a:rPr>
              <a:t>by a short metabolic pathway consisting of two enzymes: </a:t>
            </a:r>
          </a:p>
          <a:p>
            <a:r>
              <a:rPr lang="en-US" sz="2400" dirty="0" smtClean="0">
                <a:solidFill>
                  <a:schemeClr val="tx1"/>
                </a:solidFill>
                <a:latin typeface="Arial" panose="020B0604020202020204" pitchFamily="34" charset="0"/>
                <a:cs typeface="Arial" panose="020B0604020202020204" pitchFamily="34" charset="0"/>
              </a:rPr>
              <a:t>Tryptophan </a:t>
            </a:r>
            <a:r>
              <a:rPr lang="en-US" sz="2400" dirty="0">
                <a:solidFill>
                  <a:schemeClr val="tx1"/>
                </a:solidFill>
                <a:latin typeface="Arial" panose="020B0604020202020204" pitchFamily="34" charset="0"/>
                <a:cs typeface="Arial" panose="020B0604020202020204" pitchFamily="34" charset="0"/>
              </a:rPr>
              <a:t>hydroxylase (TPH) </a:t>
            </a:r>
          </a:p>
          <a:p>
            <a:r>
              <a:rPr lang="en-US" sz="2400" dirty="0" smtClean="0">
                <a:solidFill>
                  <a:schemeClr val="tx1"/>
                </a:solidFill>
                <a:latin typeface="Arial" panose="020B0604020202020204" pitchFamily="34" charset="0"/>
                <a:cs typeface="Arial" panose="020B0604020202020204" pitchFamily="34" charset="0"/>
              </a:rPr>
              <a:t>Amino </a:t>
            </a:r>
            <a:r>
              <a:rPr lang="en-US" sz="2400" dirty="0">
                <a:solidFill>
                  <a:schemeClr val="tx1"/>
                </a:solidFill>
                <a:latin typeface="Arial" panose="020B0604020202020204" pitchFamily="34" charset="0"/>
                <a:cs typeface="Arial" panose="020B0604020202020204" pitchFamily="34" charset="0"/>
              </a:rPr>
              <a:t>acid decarboxylase (DDC)</a:t>
            </a:r>
          </a:p>
          <a:p>
            <a:endParaRPr lang="en-US" sz="2400" dirty="0">
              <a:solidFill>
                <a:schemeClr val="tx1"/>
              </a:solidFill>
              <a:latin typeface="Arial" panose="020B0604020202020204" pitchFamily="34" charset="0"/>
              <a:cs typeface="Arial" panose="020B0604020202020204" pitchFamily="34" charset="0"/>
            </a:endParaRPr>
          </a:p>
        </p:txBody>
      </p:sp>
      <p:pic>
        <p:nvPicPr>
          <p:cNvPr id="4" name="Content Placeholder 3" descr="oVD847kFSnfz0PcnY4CHUg.png"/>
          <p:cNvPicPr>
            <a:picLocks noChangeAspect="1"/>
          </p:cNvPicPr>
          <p:nvPr/>
        </p:nvPicPr>
        <p:blipFill rotWithShape="1">
          <a:blip r:embed="rId2"/>
          <a:srcRect l="15585" b="9231"/>
          <a:stretch/>
        </p:blipFill>
        <p:spPr>
          <a:xfrm>
            <a:off x="3962400" y="1219200"/>
            <a:ext cx="5181600" cy="5702206"/>
          </a:xfrm>
          <a:prstGeom prst="rect">
            <a:avLst/>
          </a:prstGeom>
        </p:spPr>
      </p:pic>
    </p:spTree>
    <p:extLst>
      <p:ext uri="{BB962C8B-B14F-4D97-AF65-F5344CB8AC3E}">
        <p14:creationId xmlns:p14="http://schemas.microsoft.com/office/powerpoint/2010/main" xmlns="" val="3280089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Origin</Template>
  <TotalTime>0</TotalTime>
  <Words>1568</Words>
  <PresentationFormat>On-screen Show (4:3)</PresentationFormat>
  <Paragraphs>193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Crop</vt:lpstr>
      <vt:lpstr>Autocoids </vt:lpstr>
      <vt:lpstr>Definition</vt:lpstr>
      <vt:lpstr>Classification of autacoids</vt:lpstr>
      <vt:lpstr>AMINE AUTOCOIDS</vt:lpstr>
      <vt:lpstr>Synthesis of histamine</vt:lpstr>
      <vt:lpstr>Mechanism of Release</vt:lpstr>
      <vt:lpstr>Adverse effects of Histamine release</vt:lpstr>
      <vt:lpstr>Serotonin or 5-Hydroxy Tryptamine (5-HT) </vt:lpstr>
      <vt:lpstr>Synthesis</vt:lpstr>
      <vt:lpstr>Pharmacological actions of Serotonin</vt:lpstr>
      <vt:lpstr>Serotonin syndrome</vt:lpstr>
      <vt:lpstr>Eicosanoid</vt:lpstr>
      <vt:lpstr>Classification</vt:lpstr>
      <vt:lpstr>Biosynthesis</vt:lpstr>
      <vt:lpstr>Actions </vt:lpstr>
      <vt:lpstr>Role of Aspirin in Inflammation</vt:lpstr>
      <vt:lpstr>Pharmacological applications of Eicosanoids</vt:lpstr>
      <vt:lpstr>Peptides Autacoids</vt:lpstr>
      <vt:lpstr>Bradykinin</vt:lpstr>
      <vt:lpstr>Slide 20</vt:lpstr>
      <vt:lpstr>Bradykinin receptor</vt:lpstr>
      <vt:lpstr>Pharmacological actions:</vt:lpstr>
      <vt:lpstr>Angiotensin</vt:lpstr>
      <vt:lpstr>Receptor</vt:lpstr>
      <vt:lpstr>Natriuretic peptide</vt:lpstr>
      <vt:lpstr>.</vt:lpstr>
      <vt:lpstr>Substance P </vt:lpstr>
      <vt:lpstr>.</vt:lpstr>
      <vt:lpstr>Vasopressin</vt:lpstr>
      <vt:lpstr>Cytokines</vt:lpstr>
      <vt:lpst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Autocoids</dc:title>
  <dc:creator>Rabia</dc:creator>
  <cp:lastModifiedBy>Rabia</cp:lastModifiedBy>
  <cp:revision>1</cp:revision>
  <dcterms:modified xsi:type="dcterms:W3CDTF">2020-03-26T09:11:02Z</dcterms:modified>
</cp:coreProperties>
</file>